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10830" r:id="rId2"/>
    <p:sldId id="10831" r:id="rId3"/>
    <p:sldId id="10837" r:id="rId4"/>
    <p:sldId id="10838" r:id="rId5"/>
    <p:sldId id="10839" r:id="rId6"/>
    <p:sldId id="10840" r:id="rId7"/>
    <p:sldId id="10841" r:id="rId8"/>
    <p:sldId id="10842" r:id="rId9"/>
    <p:sldId id="10843" r:id="rId10"/>
    <p:sldId id="10844" r:id="rId11"/>
    <p:sldId id="10853" r:id="rId12"/>
    <p:sldId id="10845" r:id="rId13"/>
    <p:sldId id="10846" r:id="rId14"/>
    <p:sldId id="10847" r:id="rId15"/>
    <p:sldId id="10848" r:id="rId16"/>
    <p:sldId id="10850" r:id="rId17"/>
    <p:sldId id="10849" r:id="rId18"/>
    <p:sldId id="10851" r:id="rId19"/>
    <p:sldId id="10858" r:id="rId20"/>
    <p:sldId id="10852" r:id="rId21"/>
    <p:sldId id="10854" r:id="rId22"/>
    <p:sldId id="10855" r:id="rId23"/>
    <p:sldId id="10856" r:id="rId24"/>
    <p:sldId id="10857" r:id="rId25"/>
    <p:sldId id="1083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5676C78-C77E-C243-A11E-DD8D63A622C5}">
          <p14:sldIdLst>
            <p14:sldId id="10830"/>
            <p14:sldId id="10831"/>
            <p14:sldId id="10837"/>
            <p14:sldId id="10838"/>
            <p14:sldId id="10839"/>
            <p14:sldId id="10840"/>
            <p14:sldId id="10841"/>
            <p14:sldId id="10842"/>
            <p14:sldId id="10843"/>
            <p14:sldId id="10844"/>
            <p14:sldId id="10853"/>
            <p14:sldId id="10845"/>
            <p14:sldId id="10846"/>
            <p14:sldId id="10847"/>
            <p14:sldId id="10848"/>
            <p14:sldId id="10850"/>
            <p14:sldId id="10849"/>
            <p14:sldId id="10851"/>
            <p14:sldId id="10858"/>
            <p14:sldId id="10852"/>
            <p14:sldId id="10854"/>
            <p14:sldId id="10855"/>
            <p14:sldId id="10856"/>
            <p14:sldId id="10857"/>
            <p14:sldId id="108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7"/>
    <p:restoredTop sz="84217"/>
  </p:normalViewPr>
  <p:slideViewPr>
    <p:cSldViewPr snapToObjects="1">
      <p:cViewPr varScale="1">
        <p:scale>
          <a:sx n="114" d="100"/>
          <a:sy n="114" d="100"/>
        </p:scale>
        <p:origin x="12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299A-533C-E04E-9FE1-DE5967DC140F}"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9D90-5798-F946-A692-BBAAB6D56E6E}" type="slidenum">
              <a:rPr lang="en-US" smtClean="0"/>
              <a:t>‹#›</a:t>
            </a:fld>
            <a:endParaRPr lang="en-US"/>
          </a:p>
        </p:txBody>
      </p:sp>
    </p:spTree>
    <p:extLst>
      <p:ext uri="{BB962C8B-B14F-4D97-AF65-F5344CB8AC3E}">
        <p14:creationId xmlns:p14="http://schemas.microsoft.com/office/powerpoint/2010/main" val="9194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18</a:t>
            </a:fld>
            <a:endParaRPr lang="en-US"/>
          </a:p>
        </p:txBody>
      </p:sp>
    </p:spTree>
    <p:extLst>
      <p:ext uri="{BB962C8B-B14F-4D97-AF65-F5344CB8AC3E}">
        <p14:creationId xmlns:p14="http://schemas.microsoft.com/office/powerpoint/2010/main" val="229067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19</a:t>
            </a:fld>
            <a:endParaRPr lang="en-US"/>
          </a:p>
        </p:txBody>
      </p:sp>
    </p:spTree>
    <p:extLst>
      <p:ext uri="{BB962C8B-B14F-4D97-AF65-F5344CB8AC3E}">
        <p14:creationId xmlns:p14="http://schemas.microsoft.com/office/powerpoint/2010/main" val="1206324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7740-FB78-2C47-9B39-00DBDF47A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FC41A-278F-F541-A1D3-219638DA9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E2D5E-95B3-304D-979A-332E79E5E353}"/>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0DE19B9C-2A2C-C34C-A0E4-438058923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31D9-836A-A747-B0EF-FB6A4C9F438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7894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5C4-665D-454F-800B-2FC6707DE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D4B8A-7A5C-0243-9D21-1C03175B4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176EE-1834-C847-B76F-691D1AE57B13}"/>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5FF529D5-642A-1346-9C39-975B07A8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0E1F-9E91-EE45-8D5A-6EB88975BD55}"/>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8429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E4CCC-22BD-8A4B-9354-B2906C17D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8C3E8-70ED-CC49-BAD1-6EE08DB0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F7735-51DB-1B43-BD57-8FD040B3FF97}"/>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ED14A35F-98AC-D44B-94E4-7E6759A78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FEC4-BEFD-E24F-95DE-60D9AC98BEA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1253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91999" cy="6854368"/>
          </a:xfrm>
          <a:prstGeom prst="rect">
            <a:avLst/>
          </a:prstGeom>
        </p:spPr>
      </p:pic>
      <p:sp>
        <p:nvSpPr>
          <p:cNvPr id="2" name="Title 1"/>
          <p:cNvSpPr>
            <a:spLocks noGrp="1"/>
          </p:cNvSpPr>
          <p:nvPr userDrawn="1">
            <p:ph type="title" hasCustomPrompt="1"/>
          </p:nvPr>
        </p:nvSpPr>
        <p:spPr>
          <a:xfrm>
            <a:off x="-1" y="2639701"/>
            <a:ext cx="12192001"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8"/>
            <a:ext cx="12188826"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518" y="6413762"/>
            <a:ext cx="372315"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302039" y="5867401"/>
            <a:ext cx="2651716" cy="821817"/>
          </a:xfrm>
          <a:prstGeom prst="rect">
            <a:avLst/>
          </a:prstGeom>
        </p:spPr>
      </p:pic>
      <p:sp>
        <p:nvSpPr>
          <p:cNvPr id="8" name="Rectangle 7"/>
          <p:cNvSpPr/>
          <p:nvPr userDrawn="1"/>
        </p:nvSpPr>
        <p:spPr>
          <a:xfrm>
            <a:off x="523166" y="6426400"/>
            <a:ext cx="214435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Wireless Solutions for IoT - SGUP </a:t>
            </a:r>
          </a:p>
        </p:txBody>
      </p:sp>
    </p:spTree>
    <p:extLst>
      <p:ext uri="{BB962C8B-B14F-4D97-AF65-F5344CB8AC3E}">
        <p14:creationId xmlns:p14="http://schemas.microsoft.com/office/powerpoint/2010/main" val="33550870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77A2-FFC4-A44A-A874-DDDDBEABE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EEBD-19DE-B248-91A1-D8582061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76ED9-1F91-294B-9C8E-47C128DBE826}"/>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2390DE63-F606-364D-B135-DC453B8A8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8A21-EF7F-C14F-875E-7512C6F61D34}"/>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25539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AD2E-2C8D-D742-97E1-02D83BEAC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6EC94-74A7-5E45-B118-2B389720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D1B39-3BA9-5143-953A-5490FF3BFAE9}"/>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54D41E55-D276-F74D-AE4B-FFFB9E04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15AD-3920-DF45-ACAC-455BDC21996F}"/>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8698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D1B1-681B-F14D-B549-42A215B2D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ED499-A64B-3E47-9B94-8E41350FC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3B6C9-829E-F741-AACB-651078216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BC3339-799C-FA47-88FE-9E7029B051C8}"/>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6" name="Footer Placeholder 5">
            <a:extLst>
              <a:ext uri="{FF2B5EF4-FFF2-40B4-BE49-F238E27FC236}">
                <a16:creationId xmlns:a16="http://schemas.microsoft.com/office/drawing/2014/main" id="{7C5367B0-E296-4646-A23E-D52A7D3B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2EC2C-819D-9E4F-A19F-B5A41619BB4B}"/>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101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7A32-D780-B940-A09D-F5D706BE46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031EF-DEC4-A546-B2DB-B1A57A19E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32519-0FB6-074A-BE25-B8D3A881B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FDE8D9-7E39-B04E-AD84-67F2EAD2E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21D5-2FDD-554A-9D4B-84BCB1A7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EBD627-AF0A-7944-8DD3-5933A7B037F4}"/>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8" name="Footer Placeholder 7">
            <a:extLst>
              <a:ext uri="{FF2B5EF4-FFF2-40B4-BE49-F238E27FC236}">
                <a16:creationId xmlns:a16="http://schemas.microsoft.com/office/drawing/2014/main" id="{D5B68E55-0B4C-644E-9511-56B4B6CE6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1C45C-D346-6048-9E6C-1BCBD8EE0992}"/>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0872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590-7D2C-154E-882F-C5937232D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1611C-8BCB-7A4E-8CCA-6DC0DC0DE078}"/>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4" name="Footer Placeholder 3">
            <a:extLst>
              <a:ext uri="{FF2B5EF4-FFF2-40B4-BE49-F238E27FC236}">
                <a16:creationId xmlns:a16="http://schemas.microsoft.com/office/drawing/2014/main" id="{6C71AC49-1574-6E4B-A243-B6C30936E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D3C8E-97A9-C64B-9410-0FE968FC6E31}"/>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7844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45B8-6C75-FD47-A125-8ABAD8DEEAE1}"/>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3" name="Footer Placeholder 2">
            <a:extLst>
              <a:ext uri="{FF2B5EF4-FFF2-40B4-BE49-F238E27FC236}">
                <a16:creationId xmlns:a16="http://schemas.microsoft.com/office/drawing/2014/main" id="{54A9EF06-3AA6-C54B-9BE1-92D00F40F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1AEDB-EEBB-1740-9CB7-5F10D23439C9}"/>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66601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C520-1C8A-EA4C-BAD3-61F8764C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B6068-AD5E-B943-9D02-7DA57C2E3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754F1-402B-DF4D-9F9E-809509D3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213ED-D85C-FC41-8AD7-B0D2CE860297}"/>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6" name="Footer Placeholder 5">
            <a:extLst>
              <a:ext uri="{FF2B5EF4-FFF2-40B4-BE49-F238E27FC236}">
                <a16:creationId xmlns:a16="http://schemas.microsoft.com/office/drawing/2014/main" id="{4C8A9B5D-2C06-D543-9084-5035CDB55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B0E17-C4C5-5F4A-8AB2-A12B628ED2AE}"/>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38074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89A6-0957-114E-90EA-06003041B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B8D03-1014-A848-9FFE-7246F55C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A669A-1E84-DC4A-AA8B-62435CB3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3D39-40A7-894E-89B4-0376EB64C44B}"/>
              </a:ext>
            </a:extLst>
          </p:cNvPr>
          <p:cNvSpPr>
            <a:spLocks noGrp="1"/>
          </p:cNvSpPr>
          <p:nvPr>
            <p:ph type="dt" sz="half" idx="10"/>
          </p:nvPr>
        </p:nvSpPr>
        <p:spPr/>
        <p:txBody>
          <a:bodyPr/>
          <a:lstStyle/>
          <a:p>
            <a:fld id="{C9D98873-723B-8044-B81A-BA182AFBC5EB}" type="datetimeFigureOut">
              <a:rPr lang="en-US" smtClean="0"/>
              <a:t>12/2/19</a:t>
            </a:fld>
            <a:endParaRPr lang="en-US"/>
          </a:p>
        </p:txBody>
      </p:sp>
      <p:sp>
        <p:nvSpPr>
          <p:cNvPr id="6" name="Footer Placeholder 5">
            <a:extLst>
              <a:ext uri="{FF2B5EF4-FFF2-40B4-BE49-F238E27FC236}">
                <a16:creationId xmlns:a16="http://schemas.microsoft.com/office/drawing/2014/main" id="{82BA32B0-6063-F345-A18D-972DAD468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0B7FE-A9D0-334C-9319-CC103D66C8A7}"/>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0106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38268-60D9-8643-BCA6-66A1EF413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1DBBD-5944-6942-8EB9-42B6E1BC5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B6D6-8585-7148-BD20-FC7A9A8B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98873-723B-8044-B81A-BA182AFBC5EB}" type="datetimeFigureOut">
              <a:rPr lang="en-US" smtClean="0"/>
              <a:t>12/2/19</a:t>
            </a:fld>
            <a:endParaRPr lang="en-US"/>
          </a:p>
        </p:txBody>
      </p:sp>
      <p:sp>
        <p:nvSpPr>
          <p:cNvPr id="5" name="Footer Placeholder 4">
            <a:extLst>
              <a:ext uri="{FF2B5EF4-FFF2-40B4-BE49-F238E27FC236}">
                <a16:creationId xmlns:a16="http://schemas.microsoft.com/office/drawing/2014/main" id="{2688C5CD-A97E-D340-91BB-8B9F7E0D1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1ACED0-2308-634C-AE96-B3E458CEE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0436E-8FD1-264E-9C0F-5D2762F38F77}" type="slidenum">
              <a:rPr lang="en-US" smtClean="0"/>
              <a:t>‹#›</a:t>
            </a:fld>
            <a:endParaRPr lang="en-US"/>
          </a:p>
        </p:txBody>
      </p:sp>
    </p:spTree>
    <p:extLst>
      <p:ext uri="{BB962C8B-B14F-4D97-AF65-F5344CB8AC3E}">
        <p14:creationId xmlns:p14="http://schemas.microsoft.com/office/powerpoint/2010/main" val="254816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hyperlink" Target="https://www.rapitasystems.com/blog/what-really-happened-to-the-software-on-the-mars-pathfinder-spacecraft"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doc.micrium.com/display/osiiidoc/Priority+Inversions" TargetMode="External"/><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doc.micrium.com/display/osiidoc/Real-Time+Systems+Concept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tiff"/></Relationships>
</file>

<file path=ppt/slides/_rels/slide19.xml.rels><?xml version="1.0" encoding="UTF-8" standalone="yes"?>
<Relationships xmlns="http://schemas.openxmlformats.org/package/2006/relationships"><Relationship Id="rId3" Type="http://schemas.openxmlformats.org/officeDocument/2006/relationships/hyperlink" Target="https://doc.micrium.com/display/osiidoc/Real-Time+Systems+Concept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2.xml"/><Relationship Id="rId5" Type="http://schemas.openxmlformats.org/officeDocument/2006/relationships/hyperlink" Target="https://doc.micrium.com/display/osiidoc/Real-Time+Systems+Concepts" TargetMode="External"/><Relationship Id="rId4" Type="http://schemas.openxmlformats.org/officeDocument/2006/relationships/hyperlink" Target="https://www.freertos.org/implementation/a00020.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2.xml"/><Relationship Id="rId4" Type="http://schemas.openxmlformats.org/officeDocument/2006/relationships/image" Target="../media/image17.tiff"/></Relationships>
</file>

<file path=ppt/slides/_rels/slide23.xml.rels><?xml version="1.0" encoding="UTF-8" standalone="yes"?>
<Relationships xmlns="http://schemas.openxmlformats.org/package/2006/relationships"><Relationship Id="rId3" Type="http://schemas.openxmlformats.org/officeDocument/2006/relationships/hyperlink" Target="https://doc.micrium.com/display/osiidoc/Real-Time+Systems+Concepts" TargetMode="External"/><Relationship Id="rId2" Type="http://schemas.openxmlformats.org/officeDocument/2006/relationships/image" Target="../media/image18.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doc.micrium.com/display/osiidoc/Real-Time+Systems+Concepts" TargetMode="External"/><Relationship Id="rId1" Type="http://schemas.openxmlformats.org/officeDocument/2006/relationships/slideLayout" Target="../slideLayouts/slideLayout12.xml"/><Relationship Id="rId5" Type="http://schemas.openxmlformats.org/officeDocument/2006/relationships/image" Target="../media/image21.tiff"/><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8" Type="http://schemas.openxmlformats.org/officeDocument/2006/relationships/hyperlink" Target="https://barrgroup.com/Embedded-Systems/How-To/Top-Ten-Nasty-Firmware-Bugs" TargetMode="External"/><Relationship Id="rId3" Type="http://schemas.openxmlformats.org/officeDocument/2006/relationships/hyperlink" Target="https://www.ddiinnxx.com/intro-real-time-operating-systems-rtos/" TargetMode="External"/><Relationship Id="rId7" Type="http://schemas.openxmlformats.org/officeDocument/2006/relationships/hyperlink" Target="https://barrgroup.com/Embedded-Systems/How-To/Top-Five-Nasty-Firmware-Bugs" TargetMode="External"/><Relationship Id="rId2" Type="http://schemas.openxmlformats.org/officeDocument/2006/relationships/hyperlink" Target="http://www.lirmm.fr/~bosio/HMEE209/06%20-%20freertos.pdf" TargetMode="External"/><Relationship Id="rId1" Type="http://schemas.openxmlformats.org/officeDocument/2006/relationships/slideLayout" Target="../slideLayouts/slideLayout12.xml"/><Relationship Id="rId6" Type="http://schemas.openxmlformats.org/officeDocument/2006/relationships/hyperlink" Target="http://www.alphace.ac.in/downloads/notes/ece/10ec842.pdf" TargetMode="External"/><Relationship Id="rId11" Type="http://schemas.openxmlformats.org/officeDocument/2006/relationships/hyperlink" Target="https://doc.micrium.com/display/osiidoc/Real-Time+Systems+Concepts" TargetMode="External"/><Relationship Id="rId5" Type="http://schemas.openxmlformats.org/officeDocument/2006/relationships/hyperlink" Target="http://renesasrulz.com/synergy/b/weblog/posts/transitioning-to-threadx-getting-over-the-jitters" TargetMode="External"/><Relationship Id="rId10" Type="http://schemas.openxmlformats.org/officeDocument/2006/relationships/hyperlink" Target="http://www.rtcmagazine.com/green-hills-software-2/" TargetMode="External"/><Relationship Id="rId4" Type="http://schemas.openxmlformats.org/officeDocument/2006/relationships/hyperlink" Target="https://ijarcce.com/wp-content/uploads/2015/12/IJARCCE-92.pdf" TargetMode="External"/><Relationship Id="rId9" Type="http://schemas.openxmlformats.org/officeDocument/2006/relationships/hyperlink" Target="https://www.ni.com/ru-ru/innovations/white-papers/12/do-i-need-a-real-time-system-.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ni.com/ru-ru/innovations/white-papers/12/do-i-need-a-real-time-system-.html" TargetMode="External"/><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C0821A-2F0A-694D-99CF-E050695CC8B5}"/>
              </a:ext>
            </a:extLst>
          </p:cNvPr>
          <p:cNvSpPr>
            <a:spLocks noGrp="1"/>
          </p:cNvSpPr>
          <p:nvPr>
            <p:ph type="body" sz="quarter" idx="14"/>
          </p:nvPr>
        </p:nvSpPr>
        <p:spPr>
          <a:xfrm>
            <a:off x="4445794" y="6128388"/>
            <a:ext cx="3300412" cy="328568"/>
          </a:xfrm>
        </p:spPr>
        <p:txBody>
          <a:bodyPr/>
          <a:lstStyle/>
          <a:p>
            <a:r>
              <a:rPr lang="en-US" sz="1600" b="0" dirty="0">
                <a:solidFill>
                  <a:schemeClr val="tx1"/>
                </a:solidFill>
                <a:latin typeface="Consolas" panose="020B0609020204030204" pitchFamily="49" charset="0"/>
                <a:cs typeface="Consolas" panose="020B0609020204030204" pitchFamily="49" charset="0"/>
              </a:rPr>
              <a:t>Roman </a:t>
            </a:r>
            <a:r>
              <a:rPr lang="en-US" sz="1600" b="0" dirty="0" err="1">
                <a:solidFill>
                  <a:schemeClr val="tx1"/>
                </a:solidFill>
                <a:latin typeface="Consolas" panose="020B0609020204030204" pitchFamily="49" charset="0"/>
                <a:cs typeface="Consolas" panose="020B0609020204030204" pitchFamily="49" charset="0"/>
              </a:rPr>
              <a:t>Okhrimenko</a:t>
            </a:r>
            <a:r>
              <a:rPr lang="en-US" sz="1600" b="0" dirty="0">
                <a:solidFill>
                  <a:schemeClr val="tx1"/>
                </a:solidFill>
                <a:latin typeface="Consolas" panose="020B0609020204030204" pitchFamily="49" charset="0"/>
                <a:cs typeface="Consolas" panose="020B0609020204030204" pitchFamily="49" charset="0"/>
              </a:rPr>
              <a:t> 2019</a:t>
            </a:r>
          </a:p>
        </p:txBody>
      </p:sp>
      <p:sp>
        <p:nvSpPr>
          <p:cNvPr id="6" name="Title 5">
            <a:extLst>
              <a:ext uri="{FF2B5EF4-FFF2-40B4-BE49-F238E27FC236}">
                <a16:creationId xmlns:a16="http://schemas.microsoft.com/office/drawing/2014/main" id="{8F298D33-8B15-8145-969A-F8F6B6458902}"/>
              </a:ext>
            </a:extLst>
          </p:cNvPr>
          <p:cNvSpPr>
            <a:spLocks noGrp="1"/>
          </p:cNvSpPr>
          <p:nvPr>
            <p:ph type="title"/>
          </p:nvPr>
        </p:nvSpPr>
        <p:spPr>
          <a:xfrm>
            <a:off x="0" y="2450942"/>
            <a:ext cx="12192001" cy="1075679"/>
          </a:xfrm>
          <a:noFill/>
        </p:spPr>
        <p:txBody>
          <a:bodyPr/>
          <a:lstStyle/>
          <a:p>
            <a:r>
              <a:rPr lang="en-US" dirty="0">
                <a:solidFill>
                  <a:schemeClr val="tx1"/>
                </a:solidFill>
                <a:latin typeface="Consolas" panose="020B0609020204030204" pitchFamily="49" charset="0"/>
                <a:cs typeface="Consolas" panose="020B0609020204030204" pitchFamily="49" charset="0"/>
              </a:rPr>
              <a:t>Real Time Operating Systems</a:t>
            </a:r>
          </a:p>
        </p:txBody>
      </p:sp>
      <p:sp>
        <p:nvSpPr>
          <p:cNvPr id="9" name="TextBox 8">
            <a:extLst>
              <a:ext uri="{FF2B5EF4-FFF2-40B4-BE49-F238E27FC236}">
                <a16:creationId xmlns:a16="http://schemas.microsoft.com/office/drawing/2014/main" id="{CA575CB7-23DA-784F-918E-A575F028108E}"/>
              </a:ext>
            </a:extLst>
          </p:cNvPr>
          <p:cNvSpPr txBox="1"/>
          <p:nvPr/>
        </p:nvSpPr>
        <p:spPr>
          <a:xfrm>
            <a:off x="5303956" y="3311177"/>
            <a:ext cx="1584088" cy="430887"/>
          </a:xfrm>
          <a:prstGeom prst="rect">
            <a:avLst/>
          </a:prstGeom>
          <a:noFill/>
        </p:spPr>
        <p:txBody>
          <a:bodyPr wrap="none" rtlCol="0">
            <a:spAutoFit/>
          </a:bodyPr>
          <a:lstStyle/>
          <a:p>
            <a:r>
              <a:rPr lang="en-US" sz="2200" dirty="0">
                <a:latin typeface="Consolas" panose="020B0609020204030204" pitchFamily="49" charset="0"/>
                <a:cs typeface="Consolas" panose="020B0609020204030204" pitchFamily="49" charset="0"/>
              </a:rPr>
              <a:t>Lection 4</a:t>
            </a:r>
          </a:p>
        </p:txBody>
      </p:sp>
    </p:spTree>
    <p:extLst>
      <p:ext uri="{BB962C8B-B14F-4D97-AF65-F5344CB8AC3E}">
        <p14:creationId xmlns:p14="http://schemas.microsoft.com/office/powerpoint/2010/main" val="2132181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63998"/>
            <a:ext cx="12192001" cy="1034129"/>
          </a:xfrm>
          <a:solidFill>
            <a:schemeClr val="bg2">
              <a:alpha val="40000"/>
            </a:schemeClr>
          </a:solidFill>
        </p:spPr>
        <p:txBody>
          <a:bodyPr/>
          <a:lstStyle/>
          <a:p>
            <a:r>
              <a:rPr lang="en-US" sz="4000" dirty="0">
                <a:solidFill>
                  <a:schemeClr val="tx1"/>
                </a:solidFill>
                <a:latin typeface="Consolas" panose="020B0609020204030204" pitchFamily="49" charset="0"/>
                <a:cs typeface="Consolas" panose="020B0609020204030204" pitchFamily="49" charset="0"/>
              </a:rPr>
              <a:t>Priority inversion</a:t>
            </a:r>
            <a:endPar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12197"/>
            <a:ext cx="11146160" cy="5109091"/>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Priority inversion problem scenario:</a:t>
            </a:r>
          </a:p>
          <a:p>
            <a:endParaRPr lang="en-US" sz="2400" b="1"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1. A lower-priority task is using a shared resource (has Lock)</a:t>
            </a:r>
          </a:p>
          <a:p>
            <a:r>
              <a:rPr lang="en-US" sz="2400" dirty="0">
                <a:latin typeface="Consolas" panose="020B0609020204030204" pitchFamily="49" charset="0"/>
                <a:cs typeface="Consolas" panose="020B0609020204030204" pitchFamily="49" charset="0"/>
              </a:rPr>
              <a:t>2. A higher-priority task is pending on that shared resource</a:t>
            </a:r>
          </a:p>
          <a:p>
            <a:r>
              <a:rPr lang="en-US" sz="2400" dirty="0">
                <a:latin typeface="Consolas" panose="020B0609020204030204" pitchFamily="49" charset="0"/>
                <a:cs typeface="Consolas" panose="020B0609020204030204" pitchFamily="49" charset="0"/>
              </a:rPr>
              <a:t>3. A medium-priority task preempts lower and executing</a:t>
            </a:r>
          </a:p>
          <a:p>
            <a:endParaRPr lang="en-US" sz="2400"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Problem:</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If the higher-priority task is otherwise ready to run, but a medium-priority task is currently running instead – this is priority inversion.</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This is unacceptable for RTOS.</a:t>
            </a:r>
          </a:p>
          <a:p>
            <a:r>
              <a:rPr lang="en-US" sz="1400" dirty="0">
                <a:latin typeface="Consolas" panose="020B0609020204030204" pitchFamily="49" charset="0"/>
                <a:cs typeface="Consolas" panose="020B0609020204030204" pitchFamily="49" charset="0"/>
                <a:hlinkClick r:id="rId2"/>
              </a:rPr>
              <a:t>https://www.rapitasystems.com/blog/what-really-happened-to-the-software-on-the-mars-pathfinder-spacecraft</a:t>
            </a:r>
            <a:endParaRPr lang="en-US" sz="1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299000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91698"/>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Priority inversion illustration</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2BAD9220-CF9E-504C-A0D8-84DD077FB917}"/>
              </a:ext>
            </a:extLst>
          </p:cNvPr>
          <p:cNvPicPr>
            <a:picLocks noChangeAspect="1"/>
          </p:cNvPicPr>
          <p:nvPr/>
        </p:nvPicPr>
        <p:blipFill>
          <a:blip r:embed="rId2"/>
          <a:stretch>
            <a:fillRect/>
          </a:stretch>
        </p:blipFill>
        <p:spPr>
          <a:xfrm>
            <a:off x="1199457" y="1383441"/>
            <a:ext cx="9865096" cy="4421823"/>
          </a:xfrm>
          <a:prstGeom prst="rect">
            <a:avLst/>
          </a:prstGeom>
        </p:spPr>
      </p:pic>
      <p:sp>
        <p:nvSpPr>
          <p:cNvPr id="6" name="TextBox 5">
            <a:extLst>
              <a:ext uri="{FF2B5EF4-FFF2-40B4-BE49-F238E27FC236}">
                <a16:creationId xmlns:a16="http://schemas.microsoft.com/office/drawing/2014/main" id="{BCE2BAE4-6154-D64D-AEFF-CB0FD0FD31F7}"/>
              </a:ext>
            </a:extLst>
          </p:cNvPr>
          <p:cNvSpPr txBox="1"/>
          <p:nvPr/>
        </p:nvSpPr>
        <p:spPr>
          <a:xfrm>
            <a:off x="1199457" y="5889696"/>
            <a:ext cx="4416594"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https://doc.micrium.com/display/osiiidoc/Priority+Inversions</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870288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91698"/>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Priority ceiling</a:t>
            </a:r>
            <a:endPar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17500" y="930200"/>
            <a:ext cx="11755164" cy="4524315"/>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Ways to overcome priority inversion:</a:t>
            </a:r>
          </a:p>
          <a:p>
            <a:pPr marL="342900" indent="-342900">
              <a:buFont typeface="Arial" panose="020B0604020202020204" pitchFamily="34" charset="0"/>
              <a:buChar char="•"/>
            </a:pPr>
            <a:endParaRPr lang="en-US" sz="24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latin typeface="Consolas" panose="020B0609020204030204" pitchFamily="49" charset="0"/>
                <a:cs typeface="Consolas" panose="020B0609020204030204" pitchFamily="49" charset="0"/>
              </a:rPr>
              <a:t>Priority ceiling</a:t>
            </a:r>
          </a:p>
          <a:p>
            <a:endParaRPr lang="en-US" sz="2400" b="1"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assigned to each resource, </a:t>
            </a:r>
          </a:p>
          <a:p>
            <a:r>
              <a:rPr lang="en-US" sz="2400" dirty="0">
                <a:latin typeface="Consolas" panose="020B0609020204030204" pitchFamily="49" charset="0"/>
                <a:cs typeface="Consolas" panose="020B0609020204030204" pitchFamily="49" charset="0"/>
              </a:rPr>
              <a:t>- equal to the highest priority task that may use the resource </a:t>
            </a:r>
          </a:p>
          <a:p>
            <a:r>
              <a:rPr lang="en-US" sz="2400" dirty="0">
                <a:latin typeface="Consolas" panose="020B0609020204030204" pitchFamily="49" charset="0"/>
                <a:cs typeface="Consolas" panose="020B0609020204030204" pitchFamily="49" charset="0"/>
              </a:rPr>
              <a:t>- scheduler transfers it to any task that accesses the resource </a:t>
            </a:r>
          </a:p>
          <a:p>
            <a:r>
              <a:rPr lang="en-US" sz="2400" dirty="0">
                <a:latin typeface="Consolas" panose="020B0609020204030204" pitchFamily="49" charset="0"/>
                <a:cs typeface="Consolas" panose="020B0609020204030204" pitchFamily="49" charset="0"/>
              </a:rPr>
              <a:t>- job J start a new critical section only if its priority is higher than all priority ceilings of all the semaphores locked by jobs other than J </a:t>
            </a:r>
          </a:p>
          <a:p>
            <a:r>
              <a:rPr lang="en-US" sz="2400" dirty="0">
                <a:latin typeface="Consolas" panose="020B0609020204030204" pitchFamily="49" charset="0"/>
                <a:cs typeface="Consolas" panose="020B0609020204030204" pitchFamily="49" charset="0"/>
              </a:rPr>
              <a:t>- on completion, j’s priority switches to its normal value </a:t>
            </a:r>
          </a:p>
          <a:p>
            <a:pPr lvl="1"/>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4570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91698"/>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Priority inheritance</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4154984"/>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Ways to overcome priority inversion:</a:t>
            </a:r>
          </a:p>
          <a:p>
            <a:pPr marL="342900" indent="-342900">
              <a:buFont typeface="Arial" panose="020B0604020202020204" pitchFamily="34" charset="0"/>
              <a:buChar char="•"/>
            </a:pPr>
            <a:endParaRPr lang="en-US" sz="24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latin typeface="Consolas" panose="020B0609020204030204" pitchFamily="49" charset="0"/>
                <a:cs typeface="Consolas" panose="020B0609020204030204" pitchFamily="49" charset="0"/>
              </a:rPr>
              <a:t>Priority inheritance</a:t>
            </a:r>
          </a:p>
          <a:p>
            <a:endParaRPr lang="en-US" sz="2400" b="1" dirty="0">
              <a:latin typeface="Consolas" panose="020B0609020204030204" pitchFamily="49" charset="0"/>
              <a:cs typeface="Consolas" panose="020B0609020204030204" pitchFamily="49" charset="0"/>
            </a:endParaRPr>
          </a:p>
          <a:p>
            <a:pPr marL="342900" indent="-342900">
              <a:buFontTx/>
              <a:buChar char="-"/>
            </a:pPr>
            <a:r>
              <a:rPr lang="en-US" sz="2400" dirty="0">
                <a:latin typeface="Consolas" panose="020B0609020204030204" pitchFamily="49" charset="0"/>
                <a:cs typeface="Consolas" panose="020B0609020204030204" pitchFamily="49" charset="0"/>
              </a:rPr>
              <a:t>each task that locking some resource in critical section inherits the highest priority among tasks pending on same resource</a:t>
            </a:r>
          </a:p>
          <a:p>
            <a:pPr marL="342900" indent="-342900">
              <a:buFontTx/>
              <a:buChar char="-"/>
            </a:pPr>
            <a:r>
              <a:rPr lang="en-US" sz="2400" dirty="0">
                <a:latin typeface="Consolas" panose="020B0609020204030204" pitchFamily="49" charset="0"/>
                <a:cs typeface="Consolas" panose="020B0609020204030204" pitchFamily="49" charset="0"/>
              </a:rPr>
              <a:t>higher priority inherited for the time that task is being in critical section</a:t>
            </a:r>
          </a:p>
          <a:p>
            <a:r>
              <a:rPr lang="en-US" sz="2400" dirty="0">
                <a:latin typeface="Consolas" panose="020B0609020204030204" pitchFamily="49" charset="0"/>
                <a:cs typeface="Consolas" panose="020B0609020204030204" pitchFamily="49" charset="0"/>
              </a:rPr>
              <a:t>- task priority degraded back once exit critical section and unlock shared resource</a:t>
            </a:r>
          </a:p>
          <a:p>
            <a:pPr lvl="1"/>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47067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Memory management for predictability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Avoid non-deterministic delays</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No conventional demand paging (page fault handling!)- may use selective page locking to increase determinism</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custom implementation of malloc</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Disabled cache or application specific buffers</a:t>
            </a:r>
          </a:p>
        </p:txBody>
      </p:sp>
      <p:sp>
        <p:nvSpPr>
          <p:cNvPr id="4" name="TextBox 3">
            <a:extLst>
              <a:ext uri="{FF2B5EF4-FFF2-40B4-BE49-F238E27FC236}">
                <a16:creationId xmlns:a16="http://schemas.microsoft.com/office/drawing/2014/main" id="{CA7B04CB-AE9B-A645-B28E-B7ECA814C093}"/>
              </a:ext>
            </a:extLst>
          </p:cNvPr>
          <p:cNvSpPr txBox="1"/>
          <p:nvPr/>
        </p:nvSpPr>
        <p:spPr>
          <a:xfrm>
            <a:off x="334694" y="5906213"/>
            <a:ext cx="8802794" cy="276999"/>
          </a:xfrm>
          <a:prstGeom prst="rect">
            <a:avLst/>
          </a:prstGeom>
          <a:noFill/>
        </p:spPr>
        <p:txBody>
          <a:bodyPr wrap="none" rtlCol="0">
            <a:spAutoFit/>
          </a:bodyPr>
          <a:lstStyle/>
          <a:p>
            <a:r>
              <a:rPr lang="en-US" sz="1200" dirty="0"/>
              <a:t>* In a two level memory, the fraction of all memory accesses that are found in the faster memory. </a:t>
            </a:r>
            <a:r>
              <a:rPr lang="en-US" sz="1200" i="1" dirty="0"/>
              <a:t>(Operating Systems by William Stallings)</a:t>
            </a:r>
          </a:p>
        </p:txBody>
      </p:sp>
      <p:pic>
        <p:nvPicPr>
          <p:cNvPr id="6" name="Picture 5">
            <a:extLst>
              <a:ext uri="{FF2B5EF4-FFF2-40B4-BE49-F238E27FC236}">
                <a16:creationId xmlns:a16="http://schemas.microsoft.com/office/drawing/2014/main" id="{CCA74589-273E-4E48-8810-C14BF78E0FA1}"/>
              </a:ext>
            </a:extLst>
          </p:cNvPr>
          <p:cNvPicPr>
            <a:picLocks noChangeAspect="1"/>
          </p:cNvPicPr>
          <p:nvPr/>
        </p:nvPicPr>
        <p:blipFill>
          <a:blip r:embed="rId2"/>
          <a:stretch>
            <a:fillRect/>
          </a:stretch>
        </p:blipFill>
        <p:spPr>
          <a:xfrm>
            <a:off x="7320136" y="2869192"/>
            <a:ext cx="4257030" cy="2877170"/>
          </a:xfrm>
          <a:prstGeom prst="rect">
            <a:avLst/>
          </a:prstGeom>
        </p:spPr>
      </p:pic>
      <p:sp>
        <p:nvSpPr>
          <p:cNvPr id="7" name="TextBox 6">
            <a:extLst>
              <a:ext uri="{FF2B5EF4-FFF2-40B4-BE49-F238E27FC236}">
                <a16:creationId xmlns:a16="http://schemas.microsoft.com/office/drawing/2014/main" id="{43FEA7FE-52C2-514D-A724-4477938733A5}"/>
              </a:ext>
            </a:extLst>
          </p:cNvPr>
          <p:cNvSpPr txBox="1"/>
          <p:nvPr/>
        </p:nvSpPr>
        <p:spPr>
          <a:xfrm>
            <a:off x="407368" y="3068960"/>
            <a:ext cx="6696744" cy="2800767"/>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Problem illustration:</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hit ratio</a:t>
            </a:r>
            <a:r>
              <a:rPr lang="en-US" sz="2200" baseline="30000" dirty="0">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 = 90%, </a:t>
            </a:r>
            <a:r>
              <a:rPr lang="en-US" sz="2200" dirty="0" err="1">
                <a:latin typeface="Consolas" panose="020B0609020204030204" pitchFamily="49" charset="0"/>
                <a:cs typeface="Consolas" panose="020B0609020204030204" pitchFamily="49" charset="0"/>
              </a:rPr>
              <a:t>T</a:t>
            </a:r>
            <a:r>
              <a:rPr lang="en-US" sz="2200" baseline="-25000" dirty="0" err="1">
                <a:latin typeface="Consolas" panose="020B0609020204030204" pitchFamily="49" charset="0"/>
                <a:cs typeface="Consolas" panose="020B0609020204030204" pitchFamily="49" charset="0"/>
              </a:rPr>
              <a:t>cache</a:t>
            </a:r>
            <a:r>
              <a:rPr lang="en-US" sz="2200" baseline="-25000" dirty="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 10ns,T</a:t>
            </a:r>
            <a:r>
              <a:rPr lang="en-US" sz="2200" baseline="-25000" dirty="0">
                <a:latin typeface="Consolas" panose="020B0609020204030204" pitchFamily="49" charset="0"/>
                <a:cs typeface="Consolas" panose="020B0609020204030204" pitchFamily="49" charset="0"/>
              </a:rPr>
              <a:t>mem </a:t>
            </a:r>
            <a:r>
              <a:rPr lang="en-US" sz="2200" dirty="0">
                <a:latin typeface="Consolas" panose="020B0609020204030204" pitchFamily="49" charset="0"/>
                <a:cs typeface="Consolas" panose="020B0609020204030204" pitchFamily="49" charset="0"/>
              </a:rPr>
              <a:t>= 50ns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results in 10 % of accesses have access time 18% larger than </a:t>
            </a:r>
            <a:r>
              <a:rPr lang="en-US" sz="2200" dirty="0" err="1">
                <a:latin typeface="Consolas" panose="020B0609020204030204" pitchFamily="49" charset="0"/>
                <a:cs typeface="Consolas" panose="020B0609020204030204" pitchFamily="49" charset="0"/>
              </a:rPr>
              <a:t>cacheless</a:t>
            </a:r>
            <a:r>
              <a:rPr lang="en-US" sz="2200" dirty="0">
                <a:latin typeface="Consolas" panose="020B0609020204030204" pitchFamily="49" charset="0"/>
                <a:cs typeface="Consolas" panose="020B0609020204030204" pitchFamily="49" charset="0"/>
              </a:rPr>
              <a:t> case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Typically used in RT systems</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Memory segmentation</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Static partitioning </a:t>
            </a:r>
          </a:p>
        </p:txBody>
      </p:sp>
    </p:spTree>
    <p:extLst>
      <p:ext uri="{BB962C8B-B14F-4D97-AF65-F5344CB8AC3E}">
        <p14:creationId xmlns:p14="http://schemas.microsoft.com/office/powerpoint/2010/main" val="824197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Scheduling is key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461665"/>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Scheduling policy considered to be Real Time </a:t>
            </a:r>
            <a:r>
              <a:rPr lang="en-US" sz="2400" b="1" dirty="0">
                <a:latin typeface="Consolas" panose="020B0609020204030204" pitchFamily="49" charset="0"/>
                <a:cs typeface="Consolas" panose="020B0609020204030204" pitchFamily="49" charset="0"/>
              </a:rPr>
              <a:t>must be preemptive.</a:t>
            </a:r>
            <a:r>
              <a:rPr lang="en-US" sz="2400" dirty="0">
                <a:latin typeface="Consolas" panose="020B0609020204030204" pitchFamily="49" charset="0"/>
                <a:cs typeface="Consolas" panose="020B0609020204030204" pitchFamily="49" charset="0"/>
              </a:rPr>
              <a:t> </a:t>
            </a:r>
          </a:p>
        </p:txBody>
      </p:sp>
      <p:pic>
        <p:nvPicPr>
          <p:cNvPr id="4" name="Picture 3">
            <a:extLst>
              <a:ext uri="{FF2B5EF4-FFF2-40B4-BE49-F238E27FC236}">
                <a16:creationId xmlns:a16="http://schemas.microsoft.com/office/drawing/2014/main" id="{8D645B03-DCFC-1444-81C5-B5363F02D474}"/>
              </a:ext>
            </a:extLst>
          </p:cNvPr>
          <p:cNvPicPr>
            <a:picLocks noChangeAspect="1"/>
          </p:cNvPicPr>
          <p:nvPr/>
        </p:nvPicPr>
        <p:blipFill>
          <a:blip r:embed="rId2"/>
          <a:stretch>
            <a:fillRect/>
          </a:stretch>
        </p:blipFill>
        <p:spPr>
          <a:xfrm>
            <a:off x="1683161" y="1484784"/>
            <a:ext cx="8517295" cy="4351516"/>
          </a:xfrm>
          <a:prstGeom prst="rect">
            <a:avLst/>
          </a:prstGeom>
        </p:spPr>
      </p:pic>
    </p:spTree>
    <p:extLst>
      <p:ext uri="{BB962C8B-B14F-4D97-AF65-F5344CB8AC3E}">
        <p14:creationId xmlns:p14="http://schemas.microsoft.com/office/powerpoint/2010/main" val="4097365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Scheduling is a key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4154984"/>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Popular schemes:</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Main rule – the easier the better. </a:t>
            </a:r>
          </a:p>
          <a:p>
            <a:r>
              <a:rPr lang="en-US" sz="2400" dirty="0">
                <a:latin typeface="Consolas" panose="020B0609020204030204" pitchFamily="49" charset="0"/>
                <a:cs typeface="Consolas" panose="020B0609020204030204" pitchFamily="49" charset="0"/>
              </a:rPr>
              <a:t>Timing predictability is more important then performance.</a:t>
            </a:r>
          </a:p>
          <a:p>
            <a:endParaRPr lang="en-US" sz="2400" dirty="0">
              <a:latin typeface="Consolas" panose="020B0609020204030204" pitchFamily="49" charset="0"/>
              <a:cs typeface="Consolas" panose="020B0609020204030204" pitchFamily="49" charset="0"/>
            </a:endParaRPr>
          </a:p>
          <a:p>
            <a:pPr marL="914400" lvl="1" indent="-457200">
              <a:buFont typeface="+mj-lt"/>
              <a:buAutoNum type="arabicPeriod"/>
            </a:pPr>
            <a:r>
              <a:rPr lang="en-US" sz="2400" dirty="0">
                <a:latin typeface="Consolas" panose="020B0609020204030204" pitchFamily="49" charset="0"/>
                <a:cs typeface="Consolas" panose="020B0609020204030204" pitchFamily="49" charset="0"/>
              </a:rPr>
              <a:t>Round-Robin Scheduling</a:t>
            </a:r>
          </a:p>
          <a:p>
            <a:pPr marL="914400" lvl="1" indent="-457200">
              <a:buFont typeface="+mj-lt"/>
              <a:buAutoNum type="arabicPeriod"/>
            </a:pPr>
            <a:r>
              <a:rPr lang="en-US" sz="2400" dirty="0">
                <a:latin typeface="Consolas" panose="020B0609020204030204" pitchFamily="49" charset="0"/>
                <a:cs typeface="Consolas" panose="020B0609020204030204" pitchFamily="49" charset="0"/>
              </a:rPr>
              <a:t>Priority Scheduling</a:t>
            </a:r>
          </a:p>
          <a:p>
            <a:pPr marL="914400" lvl="1" indent="-457200">
              <a:buFont typeface="+mj-lt"/>
              <a:buAutoNum type="arabicPeriod"/>
            </a:pPr>
            <a:r>
              <a:rPr lang="en-US" sz="2400" dirty="0">
                <a:latin typeface="Consolas" panose="020B0609020204030204" pitchFamily="49" charset="0"/>
                <a:cs typeface="Consolas" panose="020B0609020204030204" pitchFamily="49" charset="0"/>
              </a:rPr>
              <a:t>Fixed-Priority Preemptive Round-Robin Scheduling</a:t>
            </a:r>
          </a:p>
          <a:p>
            <a:pPr marL="914400" lvl="1" indent="-457200">
              <a:buFont typeface="+mj-lt"/>
              <a:buAutoNum type="arabicPeriod"/>
            </a:pPr>
            <a:r>
              <a:rPr lang="en-US" sz="2400" dirty="0">
                <a:latin typeface="Consolas" panose="020B0609020204030204" pitchFamily="49" charset="0"/>
                <a:cs typeface="Consolas" panose="020B0609020204030204" pitchFamily="49" charset="0"/>
              </a:rPr>
              <a:t>Rate-Monotonic Scheduling</a:t>
            </a:r>
          </a:p>
          <a:p>
            <a:pPr marL="914400" lvl="1" indent="-457200">
              <a:buFont typeface="+mj-lt"/>
              <a:buAutoNum type="arabicPeriod"/>
            </a:pPr>
            <a:r>
              <a:rPr lang="en-US" sz="2400" dirty="0">
                <a:latin typeface="Consolas" panose="020B0609020204030204" pitchFamily="49" charset="0"/>
                <a:cs typeface="Consolas" panose="020B0609020204030204" pitchFamily="49" charset="0"/>
              </a:rPr>
              <a:t>Dynamic-Priority Preemptive Scheduling</a:t>
            </a:r>
          </a:p>
          <a:p>
            <a:pPr marL="914400" lvl="1" indent="-457200">
              <a:buFont typeface="+mj-lt"/>
              <a:buAutoNum type="arabicPeriod"/>
            </a:pPr>
            <a:r>
              <a:rPr lang="en-US" sz="2400" dirty="0">
                <a:latin typeface="Consolas" panose="020B0609020204030204" pitchFamily="49" charset="0"/>
                <a:cs typeface="Consolas" panose="020B0609020204030204" pitchFamily="49" charset="0"/>
              </a:rPr>
              <a:t>Deadline-Monotonic Scheduling</a:t>
            </a:r>
          </a:p>
        </p:txBody>
      </p:sp>
    </p:spTree>
    <p:extLst>
      <p:ext uri="{BB962C8B-B14F-4D97-AF65-F5344CB8AC3E}">
        <p14:creationId xmlns:p14="http://schemas.microsoft.com/office/powerpoint/2010/main" val="33323777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Scheduling is a key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830997"/>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Fixed-Priority Preemptive Round-Robin Scheduling</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most popular and universal algorithm in RTOS</a:t>
            </a:r>
          </a:p>
        </p:txBody>
      </p:sp>
      <p:pic>
        <p:nvPicPr>
          <p:cNvPr id="7" name="Picture 6">
            <a:extLst>
              <a:ext uri="{FF2B5EF4-FFF2-40B4-BE49-F238E27FC236}">
                <a16:creationId xmlns:a16="http://schemas.microsoft.com/office/drawing/2014/main" id="{499A36D0-9ABF-2E4C-B699-A80FC3CC1D49}"/>
              </a:ext>
            </a:extLst>
          </p:cNvPr>
          <p:cNvPicPr>
            <a:picLocks noChangeAspect="1"/>
          </p:cNvPicPr>
          <p:nvPr/>
        </p:nvPicPr>
        <p:blipFill>
          <a:blip r:embed="rId2"/>
          <a:stretch>
            <a:fillRect/>
          </a:stretch>
        </p:blipFill>
        <p:spPr>
          <a:xfrm>
            <a:off x="2156482" y="1761197"/>
            <a:ext cx="8102600" cy="4051300"/>
          </a:xfrm>
          <a:prstGeom prst="rect">
            <a:avLst/>
          </a:prstGeom>
        </p:spPr>
      </p:pic>
    </p:spTree>
    <p:extLst>
      <p:ext uri="{BB962C8B-B14F-4D97-AF65-F5344CB8AC3E}">
        <p14:creationId xmlns:p14="http://schemas.microsoft.com/office/powerpoint/2010/main" val="15170984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Jitter in real time systems</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830997"/>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Jitter is an undetermined  deviation in system response timing, task execution timing or other time sensitive event in real time system.</a:t>
            </a:r>
          </a:p>
        </p:txBody>
      </p:sp>
      <p:sp>
        <p:nvSpPr>
          <p:cNvPr id="6" name="TextBox 5">
            <a:extLst>
              <a:ext uri="{FF2B5EF4-FFF2-40B4-BE49-F238E27FC236}">
                <a16:creationId xmlns:a16="http://schemas.microsoft.com/office/drawing/2014/main" id="{AACEBDE1-1B5B-5344-90BE-CE081769EEB8}"/>
              </a:ext>
            </a:extLst>
          </p:cNvPr>
          <p:cNvSpPr txBox="1"/>
          <p:nvPr/>
        </p:nvSpPr>
        <p:spPr>
          <a:xfrm>
            <a:off x="3935761" y="5623318"/>
            <a:ext cx="4839786"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https://doc.micrium.com/display/osiidoc/Real-Time+Systems+Concepts</a:t>
            </a:r>
            <a:endParaRPr lang="en-US" sz="10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6BE0FF9C-E257-6140-BCB6-F8DD6D4F0FCE}"/>
              </a:ext>
            </a:extLst>
          </p:cNvPr>
          <p:cNvSpPr txBox="1"/>
          <p:nvPr/>
        </p:nvSpPr>
        <p:spPr>
          <a:xfrm>
            <a:off x="351741" y="1946689"/>
            <a:ext cx="3584020" cy="2585323"/>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Main causes:</a:t>
            </a:r>
          </a:p>
          <a:p>
            <a:endParaRPr lang="en-US" dirty="0">
              <a:latin typeface="Consolas" panose="020B0609020204030204" pitchFamily="49" charset="0"/>
              <a:cs typeface="Consolas" panose="020B0609020204030204" pitchFamily="49" charset="0"/>
            </a:endParaRPr>
          </a:p>
          <a:p>
            <a:pPr marL="285750" indent="-285750">
              <a:buFontTx/>
              <a:buChar char="-"/>
            </a:pPr>
            <a:r>
              <a:rPr lang="en-US" dirty="0">
                <a:latin typeface="Consolas" panose="020B0609020204030204" pitchFamily="49" charset="0"/>
                <a:cs typeface="Consolas" panose="020B0609020204030204" pitchFamily="49" charset="0"/>
              </a:rPr>
              <a:t>Delays due to preemption</a:t>
            </a:r>
          </a:p>
          <a:p>
            <a:pPr marL="285750" indent="-285750">
              <a:buFontTx/>
              <a:buChar char="-"/>
            </a:pPr>
            <a:r>
              <a:rPr lang="en-US" dirty="0">
                <a:latin typeface="Consolas" panose="020B0609020204030204" pitchFamily="49" charset="0"/>
                <a:cs typeface="Consolas" panose="020B0609020204030204" pitchFamily="49" charset="0"/>
              </a:rPr>
              <a:t>Delays due to IRQ</a:t>
            </a:r>
          </a:p>
          <a:p>
            <a:pPr marL="285750" indent="-285750">
              <a:buFontTx/>
              <a:buChar char="-"/>
            </a:pPr>
            <a:r>
              <a:rPr lang="en-US" dirty="0">
                <a:latin typeface="Consolas" panose="020B0609020204030204" pitchFamily="49" charset="0"/>
                <a:cs typeface="Consolas" panose="020B0609020204030204" pitchFamily="49" charset="0"/>
              </a:rPr>
              <a:t>Large amount of tasks with various priorities</a:t>
            </a:r>
          </a:p>
          <a:p>
            <a:pPr marL="285750" indent="-285750">
              <a:buFontTx/>
              <a:buChar char="-"/>
            </a:pPr>
            <a:r>
              <a:rPr lang="en-US" dirty="0">
                <a:latin typeface="Consolas" panose="020B0609020204030204" pitchFamily="49" charset="0"/>
                <a:cs typeface="Consolas" panose="020B0609020204030204" pitchFamily="49" charset="0"/>
              </a:rPr>
              <a:t>Unprecise timing subsystem</a:t>
            </a:r>
          </a:p>
          <a:p>
            <a:pPr marL="285750" indent="-285750">
              <a:buFontTx/>
              <a:buChar char="-"/>
            </a:pPr>
            <a:r>
              <a:rPr lang="en-US" dirty="0">
                <a:latin typeface="Consolas" panose="020B0609020204030204" pitchFamily="49" charset="0"/>
                <a:cs typeface="Consolas" panose="020B0609020204030204" pitchFamily="49" charset="0"/>
              </a:rPr>
              <a:t>Bad coding practices</a:t>
            </a:r>
          </a:p>
        </p:txBody>
      </p:sp>
      <p:pic>
        <p:nvPicPr>
          <p:cNvPr id="11" name="Picture 10">
            <a:extLst>
              <a:ext uri="{FF2B5EF4-FFF2-40B4-BE49-F238E27FC236}">
                <a16:creationId xmlns:a16="http://schemas.microsoft.com/office/drawing/2014/main" id="{0A496CE1-F421-174A-B757-4FE0AFBC79A6}"/>
              </a:ext>
            </a:extLst>
          </p:cNvPr>
          <p:cNvPicPr>
            <a:picLocks noChangeAspect="1"/>
          </p:cNvPicPr>
          <p:nvPr/>
        </p:nvPicPr>
        <p:blipFill>
          <a:blip r:embed="rId4"/>
          <a:stretch>
            <a:fillRect/>
          </a:stretch>
        </p:blipFill>
        <p:spPr>
          <a:xfrm>
            <a:off x="3935760" y="1761197"/>
            <a:ext cx="7776863" cy="3862121"/>
          </a:xfrm>
          <a:prstGeom prst="rect">
            <a:avLst/>
          </a:prstGeom>
        </p:spPr>
      </p:pic>
    </p:spTree>
    <p:extLst>
      <p:ext uri="{BB962C8B-B14F-4D97-AF65-F5344CB8AC3E}">
        <p14:creationId xmlns:p14="http://schemas.microsoft.com/office/powerpoint/2010/main" val="21934085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Jitter in real time systems</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729764" cy="830997"/>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Deadline for delayed task </a:t>
            </a:r>
            <a:r>
              <a:rPr lang="en-US" sz="2400" b="1" dirty="0">
                <a:latin typeface="Consolas" panose="020B0609020204030204" pitchFamily="49" charset="0"/>
                <a:cs typeface="Consolas" panose="020B0609020204030204" pitchFamily="49" charset="0"/>
              </a:rPr>
              <a:t>not met</a:t>
            </a:r>
            <a:r>
              <a:rPr lang="en-US" sz="2400" dirty="0">
                <a:latin typeface="Consolas" panose="020B0609020204030204" pitchFamily="49" charset="0"/>
                <a:cs typeface="Consolas" panose="020B0609020204030204" pitchFamily="49" charset="0"/>
              </a:rPr>
              <a:t> due to short tick and long execution time of higher priority tasks</a:t>
            </a:r>
          </a:p>
        </p:txBody>
      </p:sp>
      <p:sp>
        <p:nvSpPr>
          <p:cNvPr id="6" name="TextBox 5">
            <a:extLst>
              <a:ext uri="{FF2B5EF4-FFF2-40B4-BE49-F238E27FC236}">
                <a16:creationId xmlns:a16="http://schemas.microsoft.com/office/drawing/2014/main" id="{AACEBDE1-1B5B-5344-90BE-CE081769EEB8}"/>
              </a:ext>
            </a:extLst>
          </p:cNvPr>
          <p:cNvSpPr txBox="1"/>
          <p:nvPr/>
        </p:nvSpPr>
        <p:spPr>
          <a:xfrm>
            <a:off x="1991544" y="5733256"/>
            <a:ext cx="4839786"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https://doc.micrium.com/display/osiidoc/Real-Time+Systems+Concepts</a:t>
            </a:r>
            <a:endParaRPr lang="en-US" sz="1000"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03B957F4-1B21-A646-8EDF-34AF88BAE1FF}"/>
              </a:ext>
            </a:extLst>
          </p:cNvPr>
          <p:cNvPicPr>
            <a:picLocks noChangeAspect="1"/>
          </p:cNvPicPr>
          <p:nvPr/>
        </p:nvPicPr>
        <p:blipFill>
          <a:blip r:embed="rId4"/>
          <a:stretch>
            <a:fillRect/>
          </a:stretch>
        </p:blipFill>
        <p:spPr>
          <a:xfrm>
            <a:off x="2063552" y="2135727"/>
            <a:ext cx="7594600" cy="3568700"/>
          </a:xfrm>
          <a:prstGeom prst="rect">
            <a:avLst/>
          </a:prstGeom>
        </p:spPr>
      </p:pic>
    </p:spTree>
    <p:extLst>
      <p:ext uri="{BB962C8B-B14F-4D97-AF65-F5344CB8AC3E}">
        <p14:creationId xmlns:p14="http://schemas.microsoft.com/office/powerpoint/2010/main" val="854234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Questions to answer on this lection</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5170646"/>
          </a:xfrm>
          <a:prstGeom prst="rect">
            <a:avLst/>
          </a:prstGeom>
          <a:noFill/>
        </p:spPr>
        <p:txBody>
          <a:bodyPr wrap="square" rtlCol="0">
            <a:spAutoFit/>
          </a:bodyPr>
          <a:lstStyle/>
          <a:p>
            <a:pPr marL="457200" indent="-457200">
              <a:buFont typeface="+mj-lt"/>
              <a:buAutoNum type="arabicPeriod"/>
            </a:pPr>
            <a:r>
              <a:rPr lang="en-US" sz="2200" dirty="0">
                <a:latin typeface="Consolas" panose="020B0609020204030204" pitchFamily="49" charset="0"/>
                <a:cs typeface="Consolas" panose="020B0609020204030204" pitchFamily="49" charset="0"/>
              </a:rPr>
              <a:t>What is RTOS and its difference from regular OS?</a:t>
            </a:r>
          </a:p>
          <a:p>
            <a:pPr marL="457200" indent="-457200">
              <a:buFont typeface="+mj-lt"/>
              <a:buAutoNum type="arabicPeriod"/>
            </a:pPr>
            <a:r>
              <a:rPr lang="en-US" sz="2200" dirty="0">
                <a:latin typeface="Consolas" panose="020B0609020204030204" pitchFamily="49" charset="0"/>
                <a:cs typeface="Consolas" panose="020B0609020204030204" pitchFamily="49" charset="0"/>
              </a:rPr>
              <a:t>Considerations, </a:t>
            </a: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Hard/Soft real time</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How to achieve predictability in RT</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Handling IRQ for predictability</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System calls and IPC for predictability</a:t>
            </a:r>
          </a:p>
          <a:p>
            <a:pPr marL="457200" indent="-457200">
              <a:buFont typeface="+mj-lt"/>
              <a:buAutoNum type="arabicPeriod"/>
            </a:pPr>
            <a:r>
              <a:rPr lang="en-US" sz="2200" dirty="0">
                <a:latin typeface="Consolas" panose="020B0609020204030204" pitchFamily="49" charset="0"/>
                <a:cs typeface="Consolas" panose="020B0609020204030204" pitchFamily="49" charset="0"/>
              </a:rPr>
              <a:t>Priority inversion, ceiling and inheritanc</a:t>
            </a: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e</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Scheduling is key</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Jitter in real time systems</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Determining Worst cases</a:t>
            </a:r>
          </a:p>
          <a:p>
            <a:pPr marL="457200" indent="-457200">
              <a:buFont typeface="+mj-lt"/>
              <a:buAutoNum type="arabicPeriod"/>
            </a:pPr>
            <a:r>
              <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Kernel Services</a:t>
            </a:r>
          </a:p>
          <a:p>
            <a:pPr marL="457200" indent="-457200">
              <a:buFont typeface="+mj-lt"/>
              <a:buAutoNum type="arabicPeriod"/>
            </a:pPr>
            <a:endPar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a:p>
            <a:pPr marL="457200" indent="-457200">
              <a:buFont typeface="+mj-lt"/>
              <a:buAutoNum type="arabicPeriod"/>
            </a:pPr>
            <a:endPar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a:p>
            <a:pPr marL="457200" indent="-457200">
              <a:buFont typeface="+mj-lt"/>
              <a:buAutoNum type="arabicPeriod"/>
            </a:pPr>
            <a:endPar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a:p>
            <a:pPr marL="457200" indent="-457200">
              <a:buFont typeface="+mj-lt"/>
              <a:buAutoNum type="arabicPeriod"/>
            </a:pPr>
            <a:endParaRPr lang="en-US" sz="2200" dirty="0">
              <a:ln w="0"/>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a:p>
            <a:pPr marL="457200" indent="-457200">
              <a:buFont typeface="+mj-lt"/>
              <a:buAutoNum type="arabicPeriod"/>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2396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Determining Worst cases</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5969124" cy="5324535"/>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Individual for each system and calculated exclusively</a:t>
            </a:r>
          </a:p>
          <a:p>
            <a:pPr marL="342900" indent="-342900">
              <a:buFont typeface="Arial" panose="020B0604020202020204" pitchFamily="34" charset="0"/>
              <a:buChar char="•"/>
            </a:pPr>
            <a:r>
              <a:rPr lang="en-US" sz="2400" b="1" dirty="0">
                <a:latin typeface="Consolas" panose="020B0609020204030204" pitchFamily="49" charset="0"/>
                <a:cs typeface="Consolas" panose="020B0609020204030204" pitchFamily="49" charset="0"/>
              </a:rPr>
              <a:t>Interrupt latency</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latency of the highest priority interrupt is usually examine</a:t>
            </a:r>
            <a:endParaRPr lang="en-US" sz="24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b="1" dirty="0">
                <a:latin typeface="Consolas" panose="020B0609020204030204" pitchFamily="49" charset="0"/>
                <a:cs typeface="Consolas" panose="020B0609020204030204" pitchFamily="49" charset="0"/>
              </a:rPr>
              <a:t>Context switch time</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generally longer than the interrupt latency, and is important in systems where the response to the external event must involve use of OS services that are only accessible from the task level, not from the ISR level</a:t>
            </a:r>
          </a:p>
          <a:p>
            <a:pPr marL="342900" indent="-342900">
              <a:buFont typeface="Arial" panose="020B0604020202020204" pitchFamily="34" charset="0"/>
              <a:buChar char="•"/>
            </a:pPr>
            <a:r>
              <a:rPr lang="en-US" sz="2400" b="1" dirty="0">
                <a:latin typeface="Consolas" panose="020B0609020204030204" pitchFamily="49" charset="0"/>
                <a:cs typeface="Consolas" panose="020B0609020204030204" pitchFamily="49" charset="0"/>
              </a:rPr>
              <a:t>Length of critical sections</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interrupts disabled, thus starving time while nested</a:t>
            </a:r>
          </a:p>
        </p:txBody>
      </p:sp>
      <p:pic>
        <p:nvPicPr>
          <p:cNvPr id="9" name="Picture 8">
            <a:extLst>
              <a:ext uri="{FF2B5EF4-FFF2-40B4-BE49-F238E27FC236}">
                <a16:creationId xmlns:a16="http://schemas.microsoft.com/office/drawing/2014/main" id="{B20961D2-89B9-8645-94DB-E63B48A462AB}"/>
              </a:ext>
            </a:extLst>
          </p:cNvPr>
          <p:cNvPicPr>
            <a:picLocks noChangeAspect="1"/>
          </p:cNvPicPr>
          <p:nvPr/>
        </p:nvPicPr>
        <p:blipFill>
          <a:blip r:embed="rId2"/>
          <a:stretch>
            <a:fillRect/>
          </a:stretch>
        </p:blipFill>
        <p:spPr>
          <a:xfrm>
            <a:off x="6324529" y="1279748"/>
            <a:ext cx="5612532" cy="4381500"/>
          </a:xfrm>
          <a:prstGeom prst="rect">
            <a:avLst/>
          </a:prstGeom>
        </p:spPr>
      </p:pic>
    </p:spTree>
    <p:extLst>
      <p:ext uri="{BB962C8B-B14F-4D97-AF65-F5344CB8AC3E}">
        <p14:creationId xmlns:p14="http://schemas.microsoft.com/office/powerpoint/2010/main" val="22037249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38924"/>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Kernel Services</a:t>
            </a:r>
          </a:p>
        </p:txBody>
      </p:sp>
      <p:pic>
        <p:nvPicPr>
          <p:cNvPr id="4" name="Picture 3">
            <a:extLst>
              <a:ext uri="{FF2B5EF4-FFF2-40B4-BE49-F238E27FC236}">
                <a16:creationId xmlns:a16="http://schemas.microsoft.com/office/drawing/2014/main" id="{E480EAD2-1074-5148-94F5-D948CC6661C7}"/>
              </a:ext>
            </a:extLst>
          </p:cNvPr>
          <p:cNvPicPr>
            <a:picLocks noChangeAspect="1"/>
          </p:cNvPicPr>
          <p:nvPr/>
        </p:nvPicPr>
        <p:blipFill>
          <a:blip r:embed="rId2"/>
          <a:stretch>
            <a:fillRect/>
          </a:stretch>
        </p:blipFill>
        <p:spPr>
          <a:xfrm>
            <a:off x="191543" y="1052736"/>
            <a:ext cx="4862761" cy="5040560"/>
          </a:xfrm>
          <a:prstGeom prst="rect">
            <a:avLst/>
          </a:prstGeom>
        </p:spPr>
      </p:pic>
      <p:sp>
        <p:nvSpPr>
          <p:cNvPr id="3" name="TextBox 2">
            <a:extLst>
              <a:ext uri="{FF2B5EF4-FFF2-40B4-BE49-F238E27FC236}">
                <a16:creationId xmlns:a16="http://schemas.microsoft.com/office/drawing/2014/main" id="{23DF4294-584B-3B44-9FBF-FC7773972093}"/>
              </a:ext>
            </a:extLst>
          </p:cNvPr>
          <p:cNvSpPr txBox="1"/>
          <p:nvPr/>
        </p:nvSpPr>
        <p:spPr>
          <a:xfrm>
            <a:off x="5231903" y="1124744"/>
            <a:ext cx="676855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Tasks are organized as infinite loops</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Each task has it own stack and control block</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Scheduler switches context between CPU modes (thread, interrupt) and between, tasks saves  all registers, stack pointer and PC</a:t>
            </a:r>
          </a:p>
          <a:p>
            <a:pPr marL="342900" indent="-34290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4B52BF8C-A4F0-2147-A7AA-0C107D56C10E}"/>
              </a:ext>
            </a:extLst>
          </p:cNvPr>
          <p:cNvPicPr>
            <a:picLocks noChangeAspect="1"/>
          </p:cNvPicPr>
          <p:nvPr/>
        </p:nvPicPr>
        <p:blipFill>
          <a:blip r:embed="rId3"/>
          <a:stretch>
            <a:fillRect/>
          </a:stretch>
        </p:blipFill>
        <p:spPr>
          <a:xfrm>
            <a:off x="5666246" y="2908143"/>
            <a:ext cx="5398306" cy="2825113"/>
          </a:xfrm>
          <a:prstGeom prst="rect">
            <a:avLst/>
          </a:prstGeom>
        </p:spPr>
      </p:pic>
      <p:sp>
        <p:nvSpPr>
          <p:cNvPr id="7" name="TextBox 6">
            <a:extLst>
              <a:ext uri="{FF2B5EF4-FFF2-40B4-BE49-F238E27FC236}">
                <a16:creationId xmlns:a16="http://schemas.microsoft.com/office/drawing/2014/main" id="{252BF0FA-2ECD-334B-AA19-4A1C2156896B}"/>
              </a:ext>
            </a:extLst>
          </p:cNvPr>
          <p:cNvSpPr txBox="1"/>
          <p:nvPr/>
        </p:nvSpPr>
        <p:spPr>
          <a:xfrm>
            <a:off x="5554555" y="5661248"/>
            <a:ext cx="3781805"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rPr>
              <a:t>https://www.freertos.org/implementation/a00020.html</a:t>
            </a:r>
            <a:endParaRPr lang="en-US" sz="1000"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5E97EA62-BD63-7949-8BEC-F0E64BD2380E}"/>
              </a:ext>
            </a:extLst>
          </p:cNvPr>
          <p:cNvSpPr/>
          <p:nvPr/>
        </p:nvSpPr>
        <p:spPr>
          <a:xfrm>
            <a:off x="119336" y="6093296"/>
            <a:ext cx="4824337" cy="247954"/>
          </a:xfrm>
          <a:prstGeom prst="rect">
            <a:avLst/>
          </a:prstGeom>
        </p:spPr>
        <p:txBody>
          <a:bodyPr wrap="square">
            <a:spAutoFit/>
          </a:bodyPr>
          <a:lstStyle/>
          <a:p>
            <a:r>
              <a:rPr lang="en-US" sz="10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https://doc.micrium.com/display/osiidoc/Real-Time+Systems+Concepts</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129041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38924"/>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Kernel Services</a:t>
            </a:r>
          </a:p>
        </p:txBody>
      </p:sp>
      <p:sp>
        <p:nvSpPr>
          <p:cNvPr id="5" name="TextBox 4">
            <a:extLst>
              <a:ext uri="{FF2B5EF4-FFF2-40B4-BE49-F238E27FC236}">
                <a16:creationId xmlns:a16="http://schemas.microsoft.com/office/drawing/2014/main" id="{9EE866A4-2352-7E44-AFE0-A4903A27AEDB}"/>
              </a:ext>
            </a:extLst>
          </p:cNvPr>
          <p:cNvSpPr txBox="1"/>
          <p:nvPr/>
        </p:nvSpPr>
        <p:spPr>
          <a:xfrm>
            <a:off x="263352" y="1022905"/>
            <a:ext cx="11377264" cy="1446550"/>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Semaphores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synchronization btw tasks or interrupt and task </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support priority inheritance in mutual exclusion</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can be used as mutexes</a:t>
            </a:r>
          </a:p>
        </p:txBody>
      </p:sp>
      <p:pic>
        <p:nvPicPr>
          <p:cNvPr id="8" name="Picture 7">
            <a:extLst>
              <a:ext uri="{FF2B5EF4-FFF2-40B4-BE49-F238E27FC236}">
                <a16:creationId xmlns:a16="http://schemas.microsoft.com/office/drawing/2014/main" id="{87300AB8-7F25-F845-99E5-7750BF2D2743}"/>
              </a:ext>
            </a:extLst>
          </p:cNvPr>
          <p:cNvPicPr>
            <a:picLocks noChangeAspect="1"/>
          </p:cNvPicPr>
          <p:nvPr/>
        </p:nvPicPr>
        <p:blipFill>
          <a:blip r:embed="rId2"/>
          <a:stretch>
            <a:fillRect/>
          </a:stretch>
        </p:blipFill>
        <p:spPr>
          <a:xfrm>
            <a:off x="263352" y="2420888"/>
            <a:ext cx="3888432" cy="2449438"/>
          </a:xfrm>
          <a:prstGeom prst="rect">
            <a:avLst/>
          </a:prstGeom>
        </p:spPr>
      </p:pic>
      <p:pic>
        <p:nvPicPr>
          <p:cNvPr id="9" name="Picture 8">
            <a:extLst>
              <a:ext uri="{FF2B5EF4-FFF2-40B4-BE49-F238E27FC236}">
                <a16:creationId xmlns:a16="http://schemas.microsoft.com/office/drawing/2014/main" id="{6486EE59-2411-014C-8E5D-A338E2A2FA06}"/>
              </a:ext>
            </a:extLst>
          </p:cNvPr>
          <p:cNvPicPr>
            <a:picLocks noChangeAspect="1"/>
          </p:cNvPicPr>
          <p:nvPr/>
        </p:nvPicPr>
        <p:blipFill>
          <a:blip r:embed="rId3"/>
          <a:stretch>
            <a:fillRect/>
          </a:stretch>
        </p:blipFill>
        <p:spPr>
          <a:xfrm>
            <a:off x="4151785" y="3717032"/>
            <a:ext cx="4104455" cy="2304256"/>
          </a:xfrm>
          <a:prstGeom prst="rect">
            <a:avLst/>
          </a:prstGeom>
        </p:spPr>
      </p:pic>
      <p:pic>
        <p:nvPicPr>
          <p:cNvPr id="10" name="Picture 9">
            <a:extLst>
              <a:ext uri="{FF2B5EF4-FFF2-40B4-BE49-F238E27FC236}">
                <a16:creationId xmlns:a16="http://schemas.microsoft.com/office/drawing/2014/main" id="{89A35C07-4E7F-C349-A20A-A610534B1FF0}"/>
              </a:ext>
            </a:extLst>
          </p:cNvPr>
          <p:cNvPicPr>
            <a:picLocks noChangeAspect="1"/>
          </p:cNvPicPr>
          <p:nvPr/>
        </p:nvPicPr>
        <p:blipFill>
          <a:blip r:embed="rId4"/>
          <a:stretch>
            <a:fillRect/>
          </a:stretch>
        </p:blipFill>
        <p:spPr>
          <a:xfrm>
            <a:off x="8184233" y="2276872"/>
            <a:ext cx="3744415" cy="2549878"/>
          </a:xfrm>
          <a:prstGeom prst="rect">
            <a:avLst/>
          </a:prstGeom>
        </p:spPr>
      </p:pic>
    </p:spTree>
    <p:extLst>
      <p:ext uri="{BB962C8B-B14F-4D97-AF65-F5344CB8AC3E}">
        <p14:creationId xmlns:p14="http://schemas.microsoft.com/office/powerpoint/2010/main" val="2398100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38924"/>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a:t>
            </a:r>
            <a:r>
              <a:rPr lang="en-US" sz="4200" dirty="0">
                <a:solidFill>
                  <a:schemeClr val="tx1"/>
                </a:solidFill>
                <a:latin typeface="Consolas" panose="020B0609020204030204" pitchFamily="49" charset="0"/>
                <a:cs typeface="Consolas" panose="020B0609020204030204" pitchFamily="49" charset="0"/>
              </a:rPr>
              <a:t>Kernel services</a:t>
            </a:r>
            <a:endPar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EE866A4-2352-7E44-AFE0-A4903A27AEDB}"/>
              </a:ext>
            </a:extLst>
          </p:cNvPr>
          <p:cNvSpPr txBox="1"/>
          <p:nvPr/>
        </p:nvSpPr>
        <p:spPr>
          <a:xfrm>
            <a:off x="6384032" y="2564904"/>
            <a:ext cx="5328592" cy="1446550"/>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Event flags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implements AND</a:t>
            </a:r>
            <a:r>
              <a:rPr lang="en-US" sz="2200" b="1" dirty="0">
                <a:latin typeface="Consolas" panose="020B0609020204030204" pitchFamily="49" charset="0"/>
                <a:cs typeface="Consolas" panose="020B0609020204030204" pitchFamily="49" charset="0"/>
              </a:rPr>
              <a:t>/</a:t>
            </a:r>
            <a:r>
              <a:rPr lang="en-US" sz="2200" dirty="0">
                <a:latin typeface="Consolas" panose="020B0609020204030204" pitchFamily="49" charset="0"/>
                <a:cs typeface="Consolas" panose="020B0609020204030204" pitchFamily="49" charset="0"/>
              </a:rPr>
              <a:t>OR of couple events to trigger sync mechanism</a:t>
            </a:r>
          </a:p>
        </p:txBody>
      </p:sp>
      <p:pic>
        <p:nvPicPr>
          <p:cNvPr id="4" name="Picture 3">
            <a:extLst>
              <a:ext uri="{FF2B5EF4-FFF2-40B4-BE49-F238E27FC236}">
                <a16:creationId xmlns:a16="http://schemas.microsoft.com/office/drawing/2014/main" id="{CDAE0D10-CBB7-014A-9711-236A778DDADC}"/>
              </a:ext>
            </a:extLst>
          </p:cNvPr>
          <p:cNvPicPr>
            <a:picLocks noChangeAspect="1"/>
          </p:cNvPicPr>
          <p:nvPr/>
        </p:nvPicPr>
        <p:blipFill>
          <a:blip r:embed="rId2"/>
          <a:stretch>
            <a:fillRect/>
          </a:stretch>
        </p:blipFill>
        <p:spPr>
          <a:xfrm>
            <a:off x="263352" y="1052736"/>
            <a:ext cx="5646871" cy="4829274"/>
          </a:xfrm>
          <a:prstGeom prst="rect">
            <a:avLst/>
          </a:prstGeom>
        </p:spPr>
      </p:pic>
      <p:sp>
        <p:nvSpPr>
          <p:cNvPr id="6" name="Rectangle 5">
            <a:extLst>
              <a:ext uri="{FF2B5EF4-FFF2-40B4-BE49-F238E27FC236}">
                <a16:creationId xmlns:a16="http://schemas.microsoft.com/office/drawing/2014/main" id="{DB8D9F92-09B9-B940-8947-A5920A614AB5}"/>
              </a:ext>
            </a:extLst>
          </p:cNvPr>
          <p:cNvSpPr/>
          <p:nvPr/>
        </p:nvSpPr>
        <p:spPr>
          <a:xfrm>
            <a:off x="191543" y="5877272"/>
            <a:ext cx="4824337" cy="247954"/>
          </a:xfrm>
          <a:prstGeom prst="rect">
            <a:avLst/>
          </a:prstGeom>
        </p:spPr>
        <p:txBody>
          <a:bodyPr wrap="square">
            <a:spAutoFit/>
          </a:bodyPr>
          <a:lstStyle/>
          <a:p>
            <a:r>
              <a:rPr lang="en-US" sz="10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https://doc.micrium.com/display/osiidoc/Real-Time+Systems+Concepts</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61761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38924"/>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a:t>
            </a:r>
            <a:r>
              <a:rPr lang="en-US" sz="4200" dirty="0">
                <a:solidFill>
                  <a:schemeClr val="tx1"/>
                </a:solidFill>
                <a:latin typeface="Consolas" panose="020B0609020204030204" pitchFamily="49" charset="0"/>
                <a:cs typeface="Consolas" panose="020B0609020204030204" pitchFamily="49" charset="0"/>
              </a:rPr>
              <a:t>Kernel services</a:t>
            </a:r>
            <a:endPar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EE866A4-2352-7E44-AFE0-A4903A27AEDB}"/>
              </a:ext>
            </a:extLst>
          </p:cNvPr>
          <p:cNvSpPr txBox="1"/>
          <p:nvPr/>
        </p:nvSpPr>
        <p:spPr>
          <a:xfrm>
            <a:off x="335360" y="1037140"/>
            <a:ext cx="6120680" cy="3046988"/>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Inter task communications</a:t>
            </a:r>
          </a:p>
          <a:p>
            <a:endParaRPr lang="en-US" sz="24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message queues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mailboxes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signals/events</a:t>
            </a:r>
          </a:p>
          <a:p>
            <a:pPr marL="342900" indent="-342900">
              <a:buFont typeface="Arial" panose="020B0604020202020204" pitchFamily="34" charset="0"/>
              <a:buChar char="•"/>
            </a:pPr>
            <a:endParaRPr lang="en-US" sz="24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mutually exclusively accessed global vars or memory areas</a:t>
            </a:r>
          </a:p>
        </p:txBody>
      </p:sp>
      <p:sp>
        <p:nvSpPr>
          <p:cNvPr id="6" name="Rectangle 5">
            <a:extLst>
              <a:ext uri="{FF2B5EF4-FFF2-40B4-BE49-F238E27FC236}">
                <a16:creationId xmlns:a16="http://schemas.microsoft.com/office/drawing/2014/main" id="{DB8D9F92-09B9-B940-8947-A5920A614AB5}"/>
              </a:ext>
            </a:extLst>
          </p:cNvPr>
          <p:cNvSpPr/>
          <p:nvPr/>
        </p:nvSpPr>
        <p:spPr>
          <a:xfrm>
            <a:off x="263352" y="6107531"/>
            <a:ext cx="4824337" cy="247954"/>
          </a:xfrm>
          <a:prstGeom prst="rect">
            <a:avLst/>
          </a:prstGeom>
        </p:spPr>
        <p:txBody>
          <a:bodyPr wrap="square">
            <a:spAutoFit/>
          </a:bodyPr>
          <a:lstStyle/>
          <a:p>
            <a:r>
              <a:rPr lang="en-US" sz="1000" dirty="0">
                <a:latin typeface="Consolas" panose="020B0609020204030204" pitchFamily="49" charset="0"/>
                <a:cs typeface="Consolas" panose="020B0609020204030204" pitchFamily="49" charset="0"/>
                <a:hlinkClick r:id="rId2">
                  <a:extLst>
                    <a:ext uri="{A12FA001-AC4F-418D-AE19-62706E023703}">
                      <ahyp:hlinkClr xmlns:ahyp="http://schemas.microsoft.com/office/drawing/2018/hyperlinkcolor" val="tx"/>
                    </a:ext>
                  </a:extLst>
                </a:hlinkClick>
              </a:rPr>
              <a:t>https://doc.micrium.com/display/osiidoc/Real-Time+Systems+Concepts</a:t>
            </a:r>
            <a:endParaRPr lang="en-US" sz="1000"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954A47F6-9369-ED4B-98BC-4303B4E95A2D}"/>
              </a:ext>
            </a:extLst>
          </p:cNvPr>
          <p:cNvPicPr>
            <a:picLocks noChangeAspect="1"/>
          </p:cNvPicPr>
          <p:nvPr/>
        </p:nvPicPr>
        <p:blipFill>
          <a:blip r:embed="rId3"/>
          <a:stretch>
            <a:fillRect/>
          </a:stretch>
        </p:blipFill>
        <p:spPr>
          <a:xfrm>
            <a:off x="346572" y="4539000"/>
            <a:ext cx="5893444" cy="1141046"/>
          </a:xfrm>
          <a:prstGeom prst="rect">
            <a:avLst/>
          </a:prstGeom>
        </p:spPr>
      </p:pic>
      <p:pic>
        <p:nvPicPr>
          <p:cNvPr id="9" name="Picture 8">
            <a:extLst>
              <a:ext uri="{FF2B5EF4-FFF2-40B4-BE49-F238E27FC236}">
                <a16:creationId xmlns:a16="http://schemas.microsoft.com/office/drawing/2014/main" id="{3339E8C8-3DD8-0241-8819-4358AD39BC82}"/>
              </a:ext>
            </a:extLst>
          </p:cNvPr>
          <p:cNvPicPr>
            <a:picLocks noChangeAspect="1"/>
          </p:cNvPicPr>
          <p:nvPr/>
        </p:nvPicPr>
        <p:blipFill>
          <a:blip r:embed="rId4"/>
          <a:stretch>
            <a:fillRect/>
          </a:stretch>
        </p:blipFill>
        <p:spPr>
          <a:xfrm>
            <a:off x="6960092" y="4544156"/>
            <a:ext cx="4474513" cy="1135890"/>
          </a:xfrm>
          <a:prstGeom prst="rect">
            <a:avLst/>
          </a:prstGeom>
        </p:spPr>
      </p:pic>
      <p:pic>
        <p:nvPicPr>
          <p:cNvPr id="10" name="Picture 9">
            <a:extLst>
              <a:ext uri="{FF2B5EF4-FFF2-40B4-BE49-F238E27FC236}">
                <a16:creationId xmlns:a16="http://schemas.microsoft.com/office/drawing/2014/main" id="{1AEC5A5D-D339-CD44-B8E7-1CFFD49003F0}"/>
              </a:ext>
            </a:extLst>
          </p:cNvPr>
          <p:cNvPicPr>
            <a:picLocks noChangeAspect="1"/>
          </p:cNvPicPr>
          <p:nvPr/>
        </p:nvPicPr>
        <p:blipFill>
          <a:blip r:embed="rId5"/>
          <a:stretch>
            <a:fillRect/>
          </a:stretch>
        </p:blipFill>
        <p:spPr>
          <a:xfrm>
            <a:off x="6816080" y="1157516"/>
            <a:ext cx="4824337" cy="2926612"/>
          </a:xfrm>
          <a:prstGeom prst="rect">
            <a:avLst/>
          </a:prstGeom>
        </p:spPr>
      </p:pic>
    </p:spTree>
    <p:extLst>
      <p:ext uri="{BB962C8B-B14F-4D97-AF65-F5344CB8AC3E}">
        <p14:creationId xmlns:p14="http://schemas.microsoft.com/office/powerpoint/2010/main" val="38553021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D6A9-DE40-1C49-A087-00B2DBC845BE}"/>
              </a:ext>
            </a:extLst>
          </p:cNvPr>
          <p:cNvSpPr>
            <a:spLocks noGrp="1"/>
          </p:cNvSpPr>
          <p:nvPr>
            <p:ph type="title"/>
          </p:nvPr>
        </p:nvSpPr>
        <p:spPr>
          <a:xfrm>
            <a:off x="-1589"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References</a:t>
            </a:r>
          </a:p>
        </p:txBody>
      </p:sp>
      <p:sp>
        <p:nvSpPr>
          <p:cNvPr id="5" name="TextBox 4">
            <a:extLst>
              <a:ext uri="{FF2B5EF4-FFF2-40B4-BE49-F238E27FC236}">
                <a16:creationId xmlns:a16="http://schemas.microsoft.com/office/drawing/2014/main" id="{F90A7633-D881-4341-B9A8-6D1D271D1987}"/>
              </a:ext>
            </a:extLst>
          </p:cNvPr>
          <p:cNvSpPr txBox="1"/>
          <p:nvPr/>
        </p:nvSpPr>
        <p:spPr>
          <a:xfrm>
            <a:off x="263352" y="908720"/>
            <a:ext cx="11017224" cy="2862322"/>
          </a:xfrm>
          <a:prstGeom prst="rect">
            <a:avLst/>
          </a:prstGeom>
          <a:noFill/>
        </p:spPr>
        <p:txBody>
          <a:bodyPr wrap="square" rtlCol="0">
            <a:spAutoFit/>
          </a:bodyPr>
          <a:lstStyle/>
          <a:p>
            <a:pPr marL="342900" indent="-342900">
              <a:buFont typeface="+mj-lt"/>
              <a:buAutoNum type="arabicPeriod"/>
            </a:pPr>
            <a:r>
              <a:rPr lang="en-US" dirty="0">
                <a:hlinkClick r:id="rId2"/>
              </a:rPr>
              <a:t>http://www.lirmm.fr/~bosio/HMEE209/06%20-%20freertos.pdf</a:t>
            </a:r>
            <a:endParaRPr lang="en-US" dirty="0"/>
          </a:p>
          <a:p>
            <a:pPr marL="342900" indent="-342900">
              <a:buFont typeface="+mj-lt"/>
              <a:buAutoNum type="arabicPeriod"/>
            </a:pPr>
            <a:r>
              <a:rPr lang="en-US" dirty="0">
                <a:hlinkClick r:id="rId3"/>
              </a:rPr>
              <a:t>https://www.ddiinnxx.com/intro-real-time-operating-systems-rtos/</a:t>
            </a:r>
            <a:endParaRPr lang="uk-UA" dirty="0"/>
          </a:p>
          <a:p>
            <a:pPr marL="342900" indent="-342900">
              <a:buFont typeface="+mj-lt"/>
              <a:buAutoNum type="arabicPeriod"/>
            </a:pPr>
            <a:r>
              <a:rPr lang="en-US" dirty="0">
                <a:hlinkClick r:id="rId4"/>
              </a:rPr>
              <a:t>https://ijarcce.com/wp-content/uploads/2015/12/IJARCCE-92.pdf</a:t>
            </a:r>
            <a:endParaRPr lang="en-US" dirty="0"/>
          </a:p>
          <a:p>
            <a:pPr marL="342900" indent="-342900">
              <a:buFont typeface="+mj-lt"/>
              <a:buAutoNum type="arabicPeriod"/>
            </a:pPr>
            <a:r>
              <a:rPr lang="en-US" dirty="0">
                <a:hlinkClick r:id="rId5"/>
              </a:rPr>
              <a:t>http://renesasrulz.com/synergy/b/weblog/posts/transitioning-to-threadx-getting-over-the-jitters</a:t>
            </a:r>
            <a:endParaRPr lang="en-US" dirty="0"/>
          </a:p>
          <a:p>
            <a:pPr marL="342900" indent="-342900">
              <a:buFont typeface="+mj-lt"/>
              <a:buAutoNum type="arabicPeriod"/>
            </a:pPr>
            <a:r>
              <a:rPr lang="en-US" dirty="0">
                <a:hlinkClick r:id="rId6"/>
              </a:rPr>
              <a:t>http://www.alphace.ac.in/downloads/notes/ece/10ec842.pdf</a:t>
            </a:r>
            <a:endParaRPr lang="en-US" dirty="0"/>
          </a:p>
          <a:p>
            <a:pPr marL="342900" indent="-342900">
              <a:buFont typeface="+mj-lt"/>
              <a:buAutoNum type="arabicPeriod"/>
            </a:pPr>
            <a:r>
              <a:rPr lang="en-US" dirty="0">
                <a:hlinkClick r:id="rId7"/>
              </a:rPr>
              <a:t>https://barrgroup.com/Embedded-Systems/How-To/Top-Five-Nasty-Firmware-Bugs</a:t>
            </a:r>
            <a:endParaRPr lang="en-US" dirty="0"/>
          </a:p>
          <a:p>
            <a:pPr marL="342900" indent="-342900">
              <a:buFont typeface="+mj-lt"/>
              <a:buAutoNum type="arabicPeriod"/>
            </a:pPr>
            <a:r>
              <a:rPr lang="en-US" dirty="0">
                <a:hlinkClick r:id="rId8"/>
              </a:rPr>
              <a:t>https://barrgroup.com/Embedded-Systems/How-To/Top-Ten-Nasty-Firmware-Bugs</a:t>
            </a:r>
            <a:endParaRPr lang="en-US" dirty="0"/>
          </a:p>
          <a:p>
            <a:pPr marL="342900" indent="-342900">
              <a:buFont typeface="+mj-lt"/>
              <a:buAutoNum type="arabicPeriod"/>
            </a:pPr>
            <a:r>
              <a:rPr lang="en-US" dirty="0">
                <a:hlinkClick r:id="rId9"/>
              </a:rPr>
              <a:t>https://www.ni.com/ru-ru/innovations/white-papers/12/do-i-need-a-real-time-system-.html</a:t>
            </a:r>
            <a:endParaRPr lang="en-US" dirty="0"/>
          </a:p>
          <a:p>
            <a:pPr marL="342900" indent="-342900">
              <a:buFont typeface="+mj-lt"/>
              <a:buAutoNum type="arabicPeriod"/>
            </a:pPr>
            <a:r>
              <a:rPr lang="en-US" dirty="0">
                <a:hlinkClick r:id="rId10"/>
              </a:rPr>
              <a:t>http://www.rtcmagazine.com/green-hills-software-2/</a:t>
            </a:r>
            <a:endParaRPr lang="en-US" dirty="0"/>
          </a:p>
          <a:p>
            <a:pPr marL="342900" indent="-342900">
              <a:buFont typeface="+mj-lt"/>
              <a:buAutoNum type="arabicPeriod"/>
            </a:pPr>
            <a:r>
              <a:rPr lang="en-US" dirty="0">
                <a:hlinkClick r:id="rId11"/>
              </a:rPr>
              <a:t>https://doc.micrium.com/display/osiidoc/Real-Time+Systems+Concepts</a:t>
            </a:r>
            <a:endParaRPr lang="en-US" dirty="0"/>
          </a:p>
        </p:txBody>
      </p:sp>
    </p:spTree>
    <p:extLst>
      <p:ext uri="{BB962C8B-B14F-4D97-AF65-F5344CB8AC3E}">
        <p14:creationId xmlns:p14="http://schemas.microsoft.com/office/powerpoint/2010/main" val="6956531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What is RTOS</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3139321"/>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Real-time system: </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Correctness of functioning is measured </a:t>
            </a:r>
            <a:r>
              <a:rPr lang="en-US" sz="2200" b="1" dirty="0">
                <a:latin typeface="Consolas" panose="020B0609020204030204" pitchFamily="49" charset="0"/>
                <a:cs typeface="Consolas" panose="020B0609020204030204" pitchFamily="49" charset="0"/>
              </a:rPr>
              <a:t>not only by logical results</a:t>
            </a:r>
            <a:r>
              <a:rPr lang="en-US" sz="2200" dirty="0">
                <a:latin typeface="Consolas" panose="020B0609020204030204" pitchFamily="49" charset="0"/>
                <a:cs typeface="Consolas" panose="020B0609020204030204" pitchFamily="49" charset="0"/>
              </a:rPr>
              <a:t> of the computation, but also on the </a:t>
            </a:r>
            <a:r>
              <a:rPr lang="en-US" sz="2200" b="1" dirty="0">
                <a:latin typeface="Consolas" panose="020B0609020204030204" pitchFamily="49" charset="0"/>
                <a:cs typeface="Consolas" panose="020B0609020204030204" pitchFamily="49" charset="0"/>
              </a:rPr>
              <a:t>physical instant </a:t>
            </a:r>
            <a:r>
              <a:rPr lang="en-US" sz="2200" dirty="0">
                <a:latin typeface="Consolas" panose="020B0609020204030204" pitchFamily="49" charset="0"/>
                <a:cs typeface="Consolas" panose="020B0609020204030204" pitchFamily="49" charset="0"/>
              </a:rPr>
              <a:t>at which these results are produced.</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It is required for RTOS to </a:t>
            </a:r>
            <a:r>
              <a:rPr lang="en-US" sz="2200" b="1" dirty="0">
                <a:latin typeface="Consolas" panose="020B0609020204030204" pitchFamily="49" charset="0"/>
                <a:cs typeface="Consolas" panose="020B0609020204030204" pitchFamily="49" charset="0"/>
              </a:rPr>
              <a:t>react to stimuli</a:t>
            </a:r>
            <a:r>
              <a:rPr lang="en-US" sz="2200" dirty="0">
                <a:latin typeface="Consolas" panose="020B0609020204030204" pitchFamily="49" charset="0"/>
                <a:cs typeface="Consolas" panose="020B0609020204030204" pitchFamily="49" charset="0"/>
              </a:rPr>
              <a:t> from the environment (including the passage of physical time) within </a:t>
            </a:r>
            <a:r>
              <a:rPr lang="en-US" sz="2200" b="1" dirty="0">
                <a:latin typeface="Consolas" panose="020B0609020204030204" pitchFamily="49" charset="0"/>
                <a:cs typeface="Consolas" panose="020B0609020204030204" pitchFamily="49" charset="0"/>
              </a:rPr>
              <a:t>time intervals</a:t>
            </a:r>
            <a:r>
              <a:rPr lang="en-US" sz="2200" dirty="0">
                <a:latin typeface="Consolas" panose="020B0609020204030204" pitchFamily="49" charset="0"/>
                <a:cs typeface="Consolas" panose="020B0609020204030204" pitchFamily="49" charset="0"/>
              </a:rPr>
              <a:t> dictated by the environment.</a:t>
            </a:r>
          </a:p>
        </p:txBody>
      </p:sp>
    </p:spTree>
    <p:extLst>
      <p:ext uri="{BB962C8B-B14F-4D97-AF65-F5344CB8AC3E}">
        <p14:creationId xmlns:p14="http://schemas.microsoft.com/office/powerpoint/2010/main" val="38189606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What is RTOS – considerations</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014402"/>
            <a:ext cx="11531600" cy="4862870"/>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Considerations:</a:t>
            </a:r>
          </a:p>
          <a:p>
            <a:r>
              <a:rPr lang="en-US" sz="2400" b="1" dirty="0">
                <a:latin typeface="Consolas" panose="020B0609020204030204" pitchFamily="49" charset="0"/>
                <a:cs typeface="Consolas" panose="020B0609020204030204" pitchFamily="49" charset="0"/>
              </a:rPr>
              <a:t>Real:</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Reaction to external events must occur </a:t>
            </a:r>
            <a:r>
              <a:rPr lang="en-US" sz="2400" b="1" dirty="0">
                <a:latin typeface="Consolas" panose="020B0609020204030204" pitchFamily="49" charset="0"/>
                <a:cs typeface="Consolas" panose="020B0609020204030204" pitchFamily="49" charset="0"/>
              </a:rPr>
              <a:t>during their evolution</a:t>
            </a:r>
            <a:endParaRPr lang="en-US" sz="24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System time measured with </a:t>
            </a:r>
            <a:r>
              <a:rPr lang="en-US" sz="2400" b="1" dirty="0">
                <a:latin typeface="Consolas" panose="020B0609020204030204" pitchFamily="49" charset="0"/>
                <a:cs typeface="Consolas" panose="020B0609020204030204" pitchFamily="49" charset="0"/>
              </a:rPr>
              <a:t>same time scale </a:t>
            </a:r>
            <a:r>
              <a:rPr lang="en-US" sz="2400" dirty="0">
                <a:latin typeface="Consolas" panose="020B0609020204030204" pitchFamily="49" charset="0"/>
                <a:cs typeface="Consolas" panose="020B0609020204030204" pitchFamily="49" charset="0"/>
              </a:rPr>
              <a:t>as external time</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Real time does not mean fast but </a:t>
            </a:r>
            <a:r>
              <a:rPr lang="en-US" sz="2400" b="1" dirty="0">
                <a:latin typeface="Consolas" panose="020B0609020204030204" pitchFamily="49" charset="0"/>
                <a:cs typeface="Consolas" panose="020B0609020204030204" pitchFamily="49" charset="0"/>
              </a:rPr>
              <a:t>predictable</a:t>
            </a:r>
            <a:r>
              <a:rPr lang="en-US" sz="2400" dirty="0">
                <a:latin typeface="Consolas" panose="020B0609020204030204" pitchFamily="49" charset="0"/>
                <a:cs typeface="Consolas" panose="020B0609020204030204" pitchFamily="49" charset="0"/>
              </a:rPr>
              <a:t> or known</a:t>
            </a:r>
          </a:p>
          <a:p>
            <a:pPr marL="800100" lvl="1"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Deadline:</a:t>
            </a:r>
            <a:r>
              <a:rPr lang="en-US" sz="2400" dirty="0">
                <a:latin typeface="Consolas" panose="020B0609020204030204" pitchFamily="49" charset="0"/>
                <a:cs typeface="Consolas" panose="020B0609020204030204" pitchFamily="49" charset="0"/>
              </a:rPr>
              <a:t> </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Time after which a computation is not just late, but also considered wrong for real time system</a:t>
            </a:r>
          </a:p>
          <a:p>
            <a:endParaRPr lang="en-US" sz="2400"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Reliability:</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Unless labs, used in safety critical applications thus </a:t>
            </a:r>
            <a:r>
              <a:rPr lang="en-US" sz="2400" b="1" dirty="0">
                <a:latin typeface="Consolas" panose="020B0609020204030204" pitchFamily="49" charset="0"/>
                <a:cs typeface="Consolas" panose="020B0609020204030204" pitchFamily="49" charset="0"/>
              </a:rPr>
              <a:t>the simpler the better</a:t>
            </a:r>
          </a:p>
        </p:txBody>
      </p:sp>
    </p:spTree>
    <p:extLst>
      <p:ext uri="{BB962C8B-B14F-4D97-AF65-F5344CB8AC3E}">
        <p14:creationId xmlns:p14="http://schemas.microsoft.com/office/powerpoint/2010/main" val="15076805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Hard/Soft real time</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908720"/>
            <a:ext cx="5249044" cy="5632311"/>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Hard Real Time task:</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missing deadline considered to cause catastrophic consequences on the environment under control </a:t>
            </a:r>
          </a:p>
          <a:p>
            <a:r>
              <a:rPr lang="en-US" sz="2400" b="1" dirty="0">
                <a:latin typeface="Consolas" panose="020B0609020204030204" pitchFamily="49" charset="0"/>
                <a:cs typeface="Consolas" panose="020B0609020204030204" pitchFamily="49" charset="0"/>
              </a:rPr>
              <a:t>Soft Real Time task:</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meeting its deadline is desirable but missing does not cause serious damage</a:t>
            </a:r>
          </a:p>
          <a:p>
            <a:pPr marL="800100" lvl="1"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Most embedded systems require handling of </a:t>
            </a:r>
            <a:r>
              <a:rPr lang="en-US" sz="2400" b="1" dirty="0">
                <a:latin typeface="Consolas" panose="020B0609020204030204" pitchFamily="49" charset="0"/>
                <a:cs typeface="Consolas" panose="020B0609020204030204" pitchFamily="49" charset="0"/>
              </a:rPr>
              <a:t>hard real time </a:t>
            </a:r>
            <a:r>
              <a:rPr lang="en-US" sz="2400" dirty="0">
                <a:latin typeface="Consolas" panose="020B0609020204030204" pitchFamily="49" charset="0"/>
                <a:cs typeface="Consolas" panose="020B0609020204030204" pitchFamily="49" charset="0"/>
              </a:rPr>
              <a:t>tasks.</a:t>
            </a:r>
          </a:p>
        </p:txBody>
      </p:sp>
      <p:pic>
        <p:nvPicPr>
          <p:cNvPr id="4" name="Picture 3">
            <a:extLst>
              <a:ext uri="{FF2B5EF4-FFF2-40B4-BE49-F238E27FC236}">
                <a16:creationId xmlns:a16="http://schemas.microsoft.com/office/drawing/2014/main" id="{D170A3A8-B420-3648-BA55-D9F148FC1E6A}"/>
              </a:ext>
            </a:extLst>
          </p:cNvPr>
          <p:cNvPicPr>
            <a:picLocks noChangeAspect="1"/>
          </p:cNvPicPr>
          <p:nvPr/>
        </p:nvPicPr>
        <p:blipFill>
          <a:blip r:embed="rId2"/>
          <a:stretch>
            <a:fillRect/>
          </a:stretch>
        </p:blipFill>
        <p:spPr>
          <a:xfrm>
            <a:off x="5544864" y="980728"/>
            <a:ext cx="6527800" cy="3467100"/>
          </a:xfrm>
          <a:prstGeom prst="rect">
            <a:avLst/>
          </a:prstGeom>
        </p:spPr>
      </p:pic>
      <p:sp>
        <p:nvSpPr>
          <p:cNvPr id="5" name="TextBox 4">
            <a:extLst>
              <a:ext uri="{FF2B5EF4-FFF2-40B4-BE49-F238E27FC236}">
                <a16:creationId xmlns:a16="http://schemas.microsoft.com/office/drawing/2014/main" id="{E6E0FF08-EBAA-964C-9718-DBCCE9B035E8}"/>
              </a:ext>
            </a:extLst>
          </p:cNvPr>
          <p:cNvSpPr txBox="1"/>
          <p:nvPr/>
        </p:nvSpPr>
        <p:spPr>
          <a:xfrm>
            <a:off x="5663952" y="4365104"/>
            <a:ext cx="6320961"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https://www.ni.com/ru-ru/innovations/white-papers/12/do-i-need-a-real-time-system-.html</a:t>
            </a:r>
            <a:endParaRPr lang="en-US" sz="1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560511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RTOS evaluation metrics (timing)</a:t>
            </a:r>
          </a:p>
        </p:txBody>
      </p:sp>
      <p:sp>
        <p:nvSpPr>
          <p:cNvPr id="5" name="TextBox 4">
            <a:extLst>
              <a:ext uri="{FF2B5EF4-FFF2-40B4-BE49-F238E27FC236}">
                <a16:creationId xmlns:a16="http://schemas.microsoft.com/office/drawing/2014/main" id="{8CCDDC0F-CC46-2A49-B2C9-06EAE5F3112E}"/>
              </a:ext>
            </a:extLst>
          </p:cNvPr>
          <p:cNvSpPr txBox="1"/>
          <p:nvPr/>
        </p:nvSpPr>
        <p:spPr>
          <a:xfrm>
            <a:off x="407368" y="1124744"/>
            <a:ext cx="5472607" cy="313932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Interrupt latency</a:t>
            </a:r>
            <a:r>
              <a:rPr lang="uk-UA" sz="2200" dirty="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	T</a:t>
            </a:r>
            <a:r>
              <a:rPr lang="en-US" sz="2200" baseline="-25000" dirty="0">
                <a:latin typeface="Consolas" panose="020B0609020204030204" pitchFamily="49" charset="0"/>
                <a:cs typeface="Consolas" panose="020B0609020204030204" pitchFamily="49" charset="0"/>
              </a:rPr>
              <a:t>IL</a:t>
            </a: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Scheduling latency 	T</a:t>
            </a:r>
            <a:r>
              <a:rPr lang="en-US" sz="2200" baseline="-25000" dirty="0">
                <a:latin typeface="Consolas" panose="020B0609020204030204" pitchFamily="49" charset="0"/>
                <a:cs typeface="Consolas" panose="020B0609020204030204" pitchFamily="49" charset="0"/>
              </a:rPr>
              <a:t>SL</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Context-switch 		T</a:t>
            </a:r>
            <a:r>
              <a:rPr lang="en-US" sz="2200" baseline="-25000" dirty="0">
                <a:latin typeface="Consolas" panose="020B0609020204030204" pitchFamily="49" charset="0"/>
                <a:cs typeface="Consolas" panose="020B0609020204030204" pitchFamily="49" charset="0"/>
              </a:rPr>
              <a:t>CS</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System Worst Case Latency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Worst Case Execution Time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CA5D070A-178B-6C4D-9438-9BD0F613D6F3}"/>
              </a:ext>
            </a:extLst>
          </p:cNvPr>
          <p:cNvPicPr>
            <a:picLocks noChangeAspect="1"/>
          </p:cNvPicPr>
          <p:nvPr/>
        </p:nvPicPr>
        <p:blipFill>
          <a:blip r:embed="rId2"/>
          <a:stretch>
            <a:fillRect/>
          </a:stretch>
        </p:blipFill>
        <p:spPr>
          <a:xfrm>
            <a:off x="5879976" y="990906"/>
            <a:ext cx="5976664" cy="4379902"/>
          </a:xfrm>
          <a:prstGeom prst="rect">
            <a:avLst/>
          </a:prstGeom>
        </p:spPr>
      </p:pic>
      <p:sp>
        <p:nvSpPr>
          <p:cNvPr id="7" name="TextBox 6">
            <a:extLst>
              <a:ext uri="{FF2B5EF4-FFF2-40B4-BE49-F238E27FC236}">
                <a16:creationId xmlns:a16="http://schemas.microsoft.com/office/drawing/2014/main" id="{2F3659B6-2E44-534F-9F7D-D200E7073C25}"/>
              </a:ext>
            </a:extLst>
          </p:cNvPr>
          <p:cNvSpPr txBox="1"/>
          <p:nvPr/>
        </p:nvSpPr>
        <p:spPr>
          <a:xfrm>
            <a:off x="263353" y="3861048"/>
            <a:ext cx="5616623" cy="1569660"/>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If a system’s worst-case latency is less than the application’s maximum tolerable latency,</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the design can work</a:t>
            </a:r>
          </a:p>
        </p:txBody>
      </p:sp>
    </p:spTree>
    <p:extLst>
      <p:ext uri="{BB962C8B-B14F-4D97-AF65-F5344CB8AC3E}">
        <p14:creationId xmlns:p14="http://schemas.microsoft.com/office/powerpoint/2010/main" val="13874802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How to achieve predictability in RT</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8F9AB347-6327-B747-BBBC-9DAEA34AC50B}"/>
              </a:ext>
            </a:extLst>
          </p:cNvPr>
          <p:cNvSpPr txBox="1"/>
          <p:nvPr/>
        </p:nvSpPr>
        <p:spPr>
          <a:xfrm>
            <a:off x="342900" y="1168400"/>
            <a:ext cx="11369724" cy="4893647"/>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Affected by:</a:t>
            </a:r>
            <a:endParaRPr lang="en-US" sz="2400" dirty="0">
              <a:latin typeface="Consolas" panose="020B0609020204030204" pitchFamily="49" charset="0"/>
              <a:cs typeface="Consolas" panose="020B0609020204030204" pitchFamily="49" charset="0"/>
            </a:endParaRPr>
          </a:p>
          <a:p>
            <a:pPr lvl="1"/>
            <a:r>
              <a:rPr lang="en-US" sz="2400" dirty="0">
                <a:latin typeface="Consolas" panose="020B0609020204030204" pitchFamily="49" charset="0"/>
                <a:cs typeface="Consolas" panose="020B0609020204030204" pitchFamily="49" charset="0"/>
              </a:rPr>
              <a:t>• I/O and interrupts</a:t>
            </a:r>
          </a:p>
          <a:p>
            <a:pPr lvl="1"/>
            <a:r>
              <a:rPr lang="en-US" sz="2400" dirty="0">
                <a:latin typeface="Consolas" panose="020B0609020204030204" pitchFamily="49" charset="0"/>
                <a:cs typeface="Consolas" panose="020B0609020204030204" pitchFamily="49" charset="0"/>
              </a:rPr>
              <a:t>	- processes may be of higher importance than I/0</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Synchronization and IPC</a:t>
            </a:r>
          </a:p>
          <a:p>
            <a:pPr lvl="1"/>
            <a:r>
              <a:rPr lang="en-US" sz="2400" dirty="0">
                <a:latin typeface="Consolas" panose="020B0609020204030204" pitchFamily="49" charset="0"/>
                <a:cs typeface="Consolas" panose="020B0609020204030204" pitchFamily="49" charset="0"/>
              </a:rPr>
              <a:t>	- classic semaphores not suite</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Architecture of system</a:t>
            </a:r>
          </a:p>
          <a:p>
            <a:pPr lvl="1"/>
            <a:r>
              <a:rPr lang="en-US" sz="2400" dirty="0">
                <a:latin typeface="Consolas" panose="020B0609020204030204" pitchFamily="49" charset="0"/>
                <a:cs typeface="Consolas" panose="020B0609020204030204" pitchFamily="49" charset="0"/>
              </a:rPr>
              <a:t>	- may introduce non-deterministic properties</a:t>
            </a:r>
          </a:p>
          <a:p>
            <a:pPr lvl="1"/>
            <a:r>
              <a:rPr lang="en-US" sz="2400" dirty="0">
                <a:latin typeface="Consolas" panose="020B0609020204030204" pitchFamily="49" charset="0"/>
                <a:cs typeface="Consolas" panose="020B0609020204030204" pitchFamily="49" charset="0"/>
              </a:rPr>
              <a:t>• Memory management model</a:t>
            </a:r>
          </a:p>
          <a:p>
            <a:pPr lvl="1"/>
            <a:r>
              <a:rPr lang="en-US" sz="2400" dirty="0">
                <a:latin typeface="Consolas" panose="020B0609020204030204" pitchFamily="49" charset="0"/>
                <a:cs typeface="Consolas" panose="020B0609020204030204" pitchFamily="49" charset="0"/>
              </a:rPr>
              <a:t>	- </a:t>
            </a:r>
          </a:p>
          <a:p>
            <a:pPr lvl="1"/>
            <a:r>
              <a:rPr lang="en-US" sz="2400" dirty="0">
                <a:latin typeface="Consolas" panose="020B0609020204030204" pitchFamily="49" charset="0"/>
                <a:cs typeface="Consolas" panose="020B0609020204030204" pitchFamily="49" charset="0"/>
              </a:rPr>
              <a:t>• Applications</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Scheduling algorithms</a:t>
            </a:r>
          </a:p>
          <a:p>
            <a:pPr lvl="1"/>
            <a:r>
              <a:rPr lang="en-US" sz="2400" dirty="0">
                <a:latin typeface="Consolas" panose="020B0609020204030204" pitchFamily="49" charset="0"/>
                <a:cs typeface="Consolas" panose="020B0609020204030204" pitchFamily="49" charset="0"/>
              </a:rPr>
              <a:t>	- the most challenging part in RTOS</a:t>
            </a:r>
          </a:p>
          <a:p>
            <a:endParaRPr lang="en-US"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53364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Handling IRQ for predictability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479376" y="930200"/>
            <a:ext cx="11009684" cy="4893647"/>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Possible ways:</a:t>
            </a:r>
            <a:br>
              <a:rPr lang="en-US" sz="2400" b="1" dirty="0">
                <a:latin typeface="Consolas" panose="020B0609020204030204" pitchFamily="49" charset="0"/>
                <a:cs typeface="Consolas" panose="020B0609020204030204" pitchFamily="49" charset="0"/>
              </a:rPr>
            </a:br>
            <a:endParaRPr lang="en-US" sz="2400" b="1"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Disable all but timer interrupts </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Same, but handle devices by special, timer- activated kernel routines </a:t>
            </a:r>
          </a:p>
          <a:p>
            <a:pPr lvl="1"/>
            <a:endParaRPr lang="en-US" sz="2400"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Best Solution:</a:t>
            </a:r>
          </a:p>
          <a:p>
            <a:endParaRPr lang="en-US" sz="24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Keep external interrupts enabled</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Reduce handlers to least possible size and functionality</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Basically only activate proper task to take care of interrupt</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Tasks managed by OS scheduler thus can be preempted</a:t>
            </a:r>
            <a:endParaRPr lang="en-US" sz="2400" dirty="0"/>
          </a:p>
        </p:txBody>
      </p:sp>
    </p:spTree>
    <p:extLst>
      <p:ext uri="{BB962C8B-B14F-4D97-AF65-F5344CB8AC3E}">
        <p14:creationId xmlns:p14="http://schemas.microsoft.com/office/powerpoint/2010/main" val="2221443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77848"/>
            <a:ext cx="12192001" cy="1061829"/>
          </a:xfrm>
          <a:solidFill>
            <a:schemeClr val="bg2">
              <a:alpha val="40000"/>
            </a:schemeClr>
          </a:solidFill>
        </p:spPr>
        <p:txBody>
          <a:bodyPr/>
          <a:lstStyle/>
          <a:p>
            <a:r>
              <a:rPr lang="en-US" sz="4200"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System calls and IPC for predictability</a:t>
            </a:r>
          </a:p>
        </p:txBody>
      </p:sp>
      <p:sp>
        <p:nvSpPr>
          <p:cNvPr id="5" name="TextBox 4">
            <a:extLst>
              <a:ext uri="{FF2B5EF4-FFF2-40B4-BE49-F238E27FC236}">
                <a16:creationId xmlns:a16="http://schemas.microsoft.com/office/drawing/2014/main" id="{8CCDDC0F-CC46-2A49-B2C9-06EAE5F3112E}"/>
              </a:ext>
            </a:extLst>
          </p:cNvPr>
          <p:cNvSpPr txBox="1"/>
          <p:nvPr/>
        </p:nvSpPr>
        <p:spPr>
          <a:xfrm>
            <a:off x="342900" y="1168400"/>
            <a:ext cx="11531600"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7EB111AD-1594-2A4A-ABA8-BC01C61A5907}"/>
              </a:ext>
            </a:extLst>
          </p:cNvPr>
          <p:cNvSpPr txBox="1"/>
          <p:nvPr/>
        </p:nvSpPr>
        <p:spPr>
          <a:xfrm>
            <a:off x="342900" y="930200"/>
            <a:ext cx="11146160" cy="4524315"/>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Challenges:</a:t>
            </a:r>
          </a:p>
          <a:p>
            <a:endParaRPr lang="en-US" sz="24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bounded execution time for kernel calls thus each kernel primitive should be preemptable </a:t>
            </a:r>
          </a:p>
          <a:p>
            <a:endParaRPr lang="en-US" sz="24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usual semaphore mechanism not suited for real time applications because of </a:t>
            </a:r>
            <a:r>
              <a:rPr lang="en-US" sz="2400" b="1" dirty="0">
                <a:latin typeface="Consolas" panose="020B0609020204030204" pitchFamily="49" charset="0"/>
                <a:cs typeface="Consolas" panose="020B0609020204030204" pitchFamily="49" charset="0"/>
              </a:rPr>
              <a:t>priority inversion problem</a:t>
            </a:r>
          </a:p>
          <a:p>
            <a:pPr marL="342900" indent="-342900">
              <a:buFont typeface="Arial" panose="020B0604020202020204" pitchFamily="34" charset="0"/>
              <a:buChar char="•"/>
            </a:pPr>
            <a:endParaRPr lang="en-US" sz="2400"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Solution:</a:t>
            </a:r>
          </a:p>
          <a:p>
            <a:endParaRPr lang="en-US" sz="2400" b="1"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Basic Priority Inheritance protocol</a:t>
            </a:r>
          </a:p>
          <a:p>
            <a:pPr marL="800100" lvl="1"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Priority ceiling </a:t>
            </a:r>
          </a:p>
        </p:txBody>
      </p:sp>
    </p:spTree>
    <p:extLst>
      <p:ext uri="{BB962C8B-B14F-4D97-AF65-F5344CB8AC3E}">
        <p14:creationId xmlns:p14="http://schemas.microsoft.com/office/powerpoint/2010/main" val="203333147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7953</TotalTime>
  <Words>1386</Words>
  <Application>Microsoft Macintosh PowerPoint</Application>
  <PresentationFormat>Widescreen</PresentationFormat>
  <Paragraphs>204</Paragraphs>
  <Slides>25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Consolas</vt:lpstr>
      <vt:lpstr>Wingdings</vt:lpstr>
      <vt:lpstr>Office Theme</vt:lpstr>
      <vt:lpstr>Real Time Operating Systems</vt:lpstr>
      <vt:lpstr>Questions to answer on this lection</vt:lpstr>
      <vt:lpstr>What is RTOS</vt:lpstr>
      <vt:lpstr>What is RTOS – considerations</vt:lpstr>
      <vt:lpstr>Hard/Soft real time</vt:lpstr>
      <vt:lpstr>RTOS evaluation metrics (timing)</vt:lpstr>
      <vt:lpstr>How to achieve predictability in RT</vt:lpstr>
      <vt:lpstr>Handling IRQ for predictability</vt:lpstr>
      <vt:lpstr>System calls and IPC for predictability</vt:lpstr>
      <vt:lpstr>Priority inversion</vt:lpstr>
      <vt:lpstr>Priority inversion illustration</vt:lpstr>
      <vt:lpstr>Priority ceiling</vt:lpstr>
      <vt:lpstr>Priority inheritance</vt:lpstr>
      <vt:lpstr>Memory management for predictability</vt:lpstr>
      <vt:lpstr>Scheduling is key</vt:lpstr>
      <vt:lpstr>Scheduling is a key</vt:lpstr>
      <vt:lpstr>Scheduling is a key</vt:lpstr>
      <vt:lpstr>Jitter in real time systems</vt:lpstr>
      <vt:lpstr>Jitter in real time systems</vt:lpstr>
      <vt:lpstr>Determining Worst cases</vt:lpstr>
      <vt:lpstr>RTOS Kernel Services</vt:lpstr>
      <vt:lpstr>RTOS Kernel Services</vt:lpstr>
      <vt:lpstr>RTOS Kernel services</vt:lpstr>
      <vt:lpstr>RTOS Kernel services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Device Drivers</dc:title>
  <dc:creator>Roman Okhrimenko</dc:creator>
  <cp:lastModifiedBy>Roman Okhrimenko</cp:lastModifiedBy>
  <cp:revision>500</cp:revision>
  <dcterms:created xsi:type="dcterms:W3CDTF">2019-11-07T20:18:55Z</dcterms:created>
  <dcterms:modified xsi:type="dcterms:W3CDTF">2019-12-03T08:16:28Z</dcterms:modified>
</cp:coreProperties>
</file>